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3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diagrams/data3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3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3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0.xml" ContentType="application/vnd.openxmlformats-officedocument.presentationml.notesSlide+xml"/>
  <Override PartName="/ppt/diagrams/data3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1.xml" ContentType="application/vnd.openxmlformats-officedocument.presentationml.notesSlide+xml"/>
  <Override PartName="/ppt/diagrams/data3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2.xml" ContentType="application/vnd.openxmlformats-officedocument.presentationml.notesSlide+xml"/>
  <Override PartName="/ppt/diagrams/data3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4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43.xml" ContentType="application/vnd.openxmlformats-officedocument.presentationml.notesSlide+xml"/>
  <Override PartName="/ppt/diagrams/data4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4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53.xml" ContentType="application/vnd.openxmlformats-officedocument.presentationml.notesSlide+xml"/>
  <Override PartName="/ppt/diagrams/data4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10.xml" ContentType="application/vnd.openxmlformats-officedocument.drawingml.diagramData+xml"/>
  <Override PartName="/ppt/diagrams/data110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190.xml" ContentType="application/vnd.openxmlformats-officedocument.drawingml.diagramData+xml"/>
  <Override PartName="/ppt/diagrams/data210.xml" ContentType="application/vnd.openxmlformats-officedocument.drawingml.diagramData+xml"/>
  <Override PartName="/ppt/diagrams/data23.xml" ContentType="application/vnd.openxmlformats-officedocument.drawingml.diagramData+xml"/>
  <Override PartName="/ppt/diagrams/data25.xml" ContentType="application/vnd.openxmlformats-officedocument.drawingml.diagramData+xml"/>
  <Override PartName="/ppt/diagrams/data28.xml" ContentType="application/vnd.openxmlformats-officedocument.drawingml.diagramData+xml"/>
  <Override PartName="/ppt/diagrams/data31.xml" ContentType="application/vnd.openxmlformats-officedocument.drawingml.diagramData+xml"/>
  <Override PartName="/ppt/diagrams/data30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57" r:id="rId6"/>
    <p:sldId id="333" r:id="rId7"/>
    <p:sldId id="334" r:id="rId8"/>
    <p:sldId id="365" r:id="rId9"/>
    <p:sldId id="335" r:id="rId10"/>
    <p:sldId id="337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66" r:id="rId20"/>
    <p:sldId id="347" r:id="rId21"/>
    <p:sldId id="348" r:id="rId22"/>
    <p:sldId id="349" r:id="rId23"/>
    <p:sldId id="354" r:id="rId24"/>
    <p:sldId id="350" r:id="rId25"/>
    <p:sldId id="351" r:id="rId26"/>
    <p:sldId id="363" r:id="rId27"/>
    <p:sldId id="364" r:id="rId28"/>
    <p:sldId id="369" r:id="rId29"/>
    <p:sldId id="362" r:id="rId30"/>
    <p:sldId id="355" r:id="rId31"/>
    <p:sldId id="356" r:id="rId32"/>
    <p:sldId id="371" r:id="rId33"/>
    <p:sldId id="367" r:id="rId34"/>
    <p:sldId id="357" r:id="rId35"/>
    <p:sldId id="368" r:id="rId36"/>
    <p:sldId id="358" r:id="rId37"/>
    <p:sldId id="359" r:id="rId38"/>
    <p:sldId id="370" r:id="rId39"/>
    <p:sldId id="360" r:id="rId40"/>
    <p:sldId id="361" r:id="rId41"/>
    <p:sldId id="352" r:id="rId42"/>
    <p:sldId id="353" r:id="rId43"/>
    <p:sldId id="314" r:id="rId44"/>
    <p:sldId id="316" r:id="rId45"/>
    <p:sldId id="317" r:id="rId46"/>
    <p:sldId id="318" r:id="rId47"/>
    <p:sldId id="319" r:id="rId48"/>
    <p:sldId id="320" r:id="rId49"/>
    <p:sldId id="323" r:id="rId50"/>
    <p:sldId id="332" r:id="rId51"/>
    <p:sldId id="324" r:id="rId52"/>
    <p:sldId id="322" r:id="rId53"/>
    <p:sldId id="326" r:id="rId54"/>
    <p:sldId id="327" r:id="rId55"/>
    <p:sldId id="328" r:id="rId56"/>
    <p:sldId id="315" r:id="rId57"/>
    <p:sldId id="329" r:id="rId58"/>
    <p:sldId id="330" r:id="rId59"/>
    <p:sldId id="331" r:id="rId60"/>
    <p:sldId id="309" r:id="rId6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tte" id="{BFA8F05B-1019-485B-B17F-A850EB39FB10}">
          <p14:sldIdLst>
            <p14:sldId id="256"/>
            <p14:sldId id="257"/>
            <p14:sldId id="333"/>
            <p14:sldId id="334"/>
            <p14:sldId id="365"/>
            <p14:sldId id="335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66"/>
            <p14:sldId id="347"/>
            <p14:sldId id="348"/>
            <p14:sldId id="349"/>
            <p14:sldId id="354"/>
            <p14:sldId id="350"/>
            <p14:sldId id="351"/>
            <p14:sldId id="363"/>
            <p14:sldId id="364"/>
            <p14:sldId id="369"/>
            <p14:sldId id="362"/>
            <p14:sldId id="355"/>
            <p14:sldId id="356"/>
            <p14:sldId id="371"/>
            <p14:sldId id="367"/>
            <p14:sldId id="357"/>
            <p14:sldId id="368"/>
            <p14:sldId id="358"/>
            <p14:sldId id="359"/>
            <p14:sldId id="370"/>
            <p14:sldId id="360"/>
            <p14:sldId id="361"/>
            <p14:sldId id="352"/>
            <p14:sldId id="353"/>
            <p14:sldId id="314"/>
            <p14:sldId id="316"/>
            <p14:sldId id="317"/>
            <p14:sldId id="318"/>
            <p14:sldId id="319"/>
            <p14:sldId id="320"/>
            <p14:sldId id="323"/>
            <p14:sldId id="332"/>
            <p14:sldId id="324"/>
            <p14:sldId id="322"/>
            <p14:sldId id="326"/>
            <p14:sldId id="327"/>
            <p14:sldId id="328"/>
          </p14:sldIdLst>
        </p14:section>
        <p14:section name="vecchie" id="{1E574145-93E7-4EFD-A36C-61B4EA6EE0B5}">
          <p14:sldIdLst>
            <p14:sldId id="315"/>
            <p14:sldId id="329"/>
            <p14:sldId id="330"/>
            <p14:sldId id="33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525A6A"/>
    <a:srgbClr val="FF6600"/>
    <a:srgbClr val="669900"/>
    <a:srgbClr val="6C7C65"/>
    <a:srgbClr val="9D3731"/>
    <a:srgbClr val="E6CBA8"/>
    <a:srgbClr val="FFFDDB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0708E-4EEE-4AF1-BF2E-06C57D56E191}" v="505" dt="2022-06-12T15:48:3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3097" autoAdjust="0"/>
  </p:normalViewPr>
  <p:slideViewPr>
    <p:cSldViewPr snapToGrid="0" showGuides="1">
      <p:cViewPr varScale="1">
        <p:scale>
          <a:sx n="60" d="100"/>
          <a:sy n="60" d="100"/>
        </p:scale>
        <p:origin x="99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DA-4928-9F1A-25DB393AC7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7-49D0-BDBF-64CF076222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7-49D0-BDBF-64CF076222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7-49D0-BDBF-64CF076222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cutting rising</c:v>
                </c:pt>
                <c:pt idx="1">
                  <c:v>cutting falling</c:v>
                </c:pt>
                <c:pt idx="2">
                  <c:v>other motion curves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A-4928-9F1A-25DB393AC7F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png"/></Relationships>
</file>

<file path=ppt/diagrams/_rels/data1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_rels/data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1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0.png"/></Relationships>
</file>

<file path=ppt/diagrams/_rels/data3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States: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Choice>
      <mc:Fallback xmlns="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Fallback>
    </mc:AlternateConten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Choice>
      <mc:Fallback xmlns="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Fallback>
    </mc:AlternateConten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Choice>
      <mc:Fallback xmlns="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𝑥_3</a:t>
              </a:r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Fallback>
    </mc:AlternateConten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Choice>
      <mc:Fallback xmlns="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Fallback>
    </mc:AlternateConten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Inputs: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: Elevator angle [rad]</a:t>
              </a:r>
            </a:p>
          </dgm:t>
        </dgm:pt>
      </mc:Choice>
      <mc:Fallback xmlns="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: Elevator angle [rad]</a:t>
              </a:r>
            </a:p>
          </dgm:t>
        </dgm:pt>
      </mc:Fallback>
    </mc:AlternateConten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93FFD3B-D9AD-40F7-B891-80CFCE9396E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E3A07BC5-FAEE-4BCD-A170-FF62F723A4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</a:t>
          </a:r>
          <a:r>
            <a:rPr lang="it-IT" sz="2400" dirty="0" err="1"/>
            <a:t>Discretized</a:t>
          </a:r>
          <a:r>
            <a:rPr lang="it-IT" sz="2400" dirty="0"/>
            <a:t>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Angle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</a:t>
          </a:r>
          <a:r>
            <a:rPr lang="it-IT" sz="2400" dirty="0" err="1"/>
            <a:t>Altitude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Rate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Choice>
      <mc:Fallback xmlns="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Fallback>
    </mc:AlternateConten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800" dirty="0"/>
            <a:t>AS </a:t>
          </a:r>
          <a:r>
            <a:rPr lang="it-IT" sz="1800" dirty="0" err="1"/>
            <a:t>not</a:t>
          </a:r>
          <a:r>
            <a:rPr lang="it-IT" sz="1800" dirty="0"/>
            <a:t> </a:t>
          </a:r>
          <a:r>
            <a:rPr lang="it-IT" sz="1800" dirty="0" err="1"/>
            <a:t>always</a:t>
          </a:r>
          <a:r>
            <a:rPr lang="it-IT" sz="1800" dirty="0"/>
            <a:t> </a:t>
          </a:r>
          <a:r>
            <a:rPr lang="it-IT" sz="1800" dirty="0" err="1"/>
            <a:t>guaranteed</a:t>
          </a:r>
          <a:endParaRPr lang="it-IT" sz="1800" b="0" dirty="0"/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it-IT" sz="1800" dirty="0"/>
            <a:t>For AS </a:t>
          </a:r>
          <a:r>
            <a:rPr lang="it-IT" sz="1800" dirty="0" err="1"/>
            <a:t>stability</a:t>
          </a:r>
          <a:r>
            <a:rPr lang="it-IT" sz="1800" dirty="0"/>
            <a:t> </a:t>
          </a:r>
          <a:r>
            <a:rPr lang="it-IT" sz="1800" dirty="0" err="1"/>
            <a:t>results</a:t>
          </a:r>
          <a:r>
            <a:rPr lang="it-IT" sz="1800" dirty="0"/>
            <a:t> in </a:t>
          </a:r>
          <a:r>
            <a:rPr lang="it-IT" sz="1800" dirty="0" err="1"/>
            <a:t>uncostrained</a:t>
          </a:r>
          <a:r>
            <a:rPr lang="it-IT" sz="1800" dirty="0"/>
            <a:t> case:</a:t>
          </a:r>
          <a:endParaRPr lang="it-IT" sz="1800" b="0" dirty="0"/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it-IT" sz="18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</m:e>
                  </m:acc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Choice>
      <mc:Fallback xmlns="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𝑆</a:t>
              </a:r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𝑃 ̅</a:t>
              </a:r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Fallback>
    </mc:AlternateConten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Choice>
      <mc:Fallback xmlns="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Fallback>
    </mc:AlternateConten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Choice>
      <mc:Fallback xmlns="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Fallback>
    </mc:AlternateConten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dgm:pt modelId="{7CC2241F-C9D5-489C-9EB5-56F9AB4299D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dgm:pt modelId="{4FD331DD-7020-4321-B6DC-10755D1FB97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dgm:pt modelId="{F4CB5063-EB6B-4F5B-AE51-9CE26AF634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𝑀𝑜𝑑𝑒𝑙:{█(𝑥(𝑘+1)=𝐴 𝑥(𝑘)+𝐵 𝑢(𝑘)@𝑦(𝑘)=𝐶(𝑘))┤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𝐶𝑜𝑠𝑡 𝑓𝑢𝑛𝑐𝑡𝑖𝑜𝑛:𝐽(𝑥(𝑘),𝑢(.),𝑘)=∑24_(𝑖=0)^(𝑁−1)▒〖(‖𝑥(𝑘+𝑖)‖_𝑄^2+‖𝑢(𝑘+𝑖)‖_𝑅^2 )+‖𝑥(𝑘+𝑁)‖_𝑆^2 〗</a:t>
              </a:r>
              <a:endParaRPr lang="it-IT" sz="1800" b="0" dirty="0"/>
            </a:p>
          </dgm:t>
        </dgm:pt>
      </mc:Fallback>
    </mc:AlternateConten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→𝑃𝑟𝑒𝑑𝑖𝑐𝑡𝑖𝑜𝑛 ℎ𝑜𝑟𝑖𝑧𝑜𝑛</a:t>
              </a:r>
              <a:endParaRPr lang="it-IT" sz="1800" b="0" dirty="0"/>
            </a:p>
          </dgm:t>
        </dgm:pt>
      </mc:Fallback>
    </mc:AlternateConten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′≥0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𝑄=𝑄^′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≥0, 𝑅=𝑅^′&gt;0,𝑆=𝑆′≥0</a:t>
              </a:r>
              <a:endParaRPr lang="it-IT" sz="1800" b="0" dirty="0"/>
            </a:p>
          </dgm:t>
        </dgm:pt>
      </mc:Fallback>
    </mc:AlternateConten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∈𝑅^𝑛, 𝑢∈𝑅^𝑚, 𝑦∈𝑅^𝑝</a:t>
              </a:r>
              <a:endParaRPr lang="it-IT" sz="1800" b="0" dirty="0"/>
            </a:p>
          </dgm:t>
        </dgm:pt>
      </mc:Fallback>
    </mc:AlternateConten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𝐶𝑜𝑛𝑡𝑟𝑜𝑙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𝑠𝑒𝑞𝑢𝑒𝑛𝑐𝑒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), 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,…,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1800" b="0" dirty="0"/>
                <a:t>  </a:t>
              </a:r>
            </a:p>
          </dgm:t>
        </dgm:pt>
      </mc:Choice>
      <mc:Fallback xmlns="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𝐶𝑜𝑛𝑡𝑟𝑜𝑙 𝑠𝑒𝑞𝑢𝑒𝑛𝑐𝑒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→𝑢(𝑘), 𝑢(𝑘+1),…,𝑢(𝑘+1−𝑁)</a:t>
              </a:r>
              <a:r>
                <a:rPr lang="it-IT" sz="1800" b="0" dirty="0"/>
                <a:t>  </a:t>
              </a:r>
            </a:p>
          </dgm:t>
        </dgm:pt>
      </mc:Fallback>
    </mc:AlternateConten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1EFCF27-D8E5-4451-81C9-2789C1B400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dgm:pt modelId="{4A4A42E8-BE97-4F5E-9624-C0FADC0A725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dgm:pt modelId="{1F2F8DB5-07CE-4C54-8168-78E0156D052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dgm:pt modelId="{00ADA812-2369-4AB6-829E-FD42CA5BB5D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dgm:pt modelId="{732208B1-2DAA-4143-9BE6-DBD6E912C9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825CB85E-075C-44A0-9D61-6C661733CD3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dgm:pt modelId="{AB4169B1-390D-4F63-8B66-88A0B733B33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dgm:pt modelId="{E8D2E719-878E-4117-A2CA-93ECA305832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dgm:pt modelId="{22F9F715-3862-401E-900E-AFFA2B6AEE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dgm:pt modelId="{F8CC4145-16B8-4253-A1DE-AA72ED1FB7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dgm:pt modelId="{AD4EAC1F-B478-4B3B-B492-99CBE7892E9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𝑥(𝑘+𝑖)=𝐴^𝑖 𝑥(𝑘)+∑24_(𝑗=0)^(𝑖−1)▒𝐴^(𝑖−𝑗−1)  𝐵𝑢(𝑘+𝑗),    𝑖&gt;0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𝑋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+2)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𝒜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</m:m>
                    </m:e>
                  </m:d>
                </m:oMath>
              </a14:m>
              <a:endParaRPr lang="it-IT" sz="1700" b="0" dirty="0"/>
            </a:p>
          </dgm:t>
        </dgm:pt>
      </mc:Choice>
      <mc:Fallback xmlns="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700" b="0" i="0">
                  <a:latin typeface="Cambria Math" panose="02040503050406030204" pitchFamily="18" charset="0"/>
                </a:rPr>
                <a:t>𝑋(𝑘)=[■8(𝑥(𝑘+1)@𝑥(𝑘+2)@⋮@𝑥(𝑘+𝑁−1)@𝑥(𝑘+𝑁))]</a:t>
              </a:r>
              <a:r>
                <a:rPr lang="it-IT" sz="1700" b="0" dirty="0"/>
                <a:t>, 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𝒜=[■8(</a:t>
              </a:r>
              <a:r>
                <a:rPr lang="it-IT" sz="1700" b="0" i="0">
                  <a:latin typeface="Cambria Math" panose="02040503050406030204" pitchFamily="18" charset="0"/>
                </a:rPr>
                <a:t>𝐴@𝐴^2@⋮@𝐴^(𝑁−1)@𝐴^𝑁 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</a:rPr>
                <a:t>𝑈(𝑘)=[■8(𝑢(𝑘)@𝑢(𝑘+1)@⋮@𝑢(𝑘+𝑁−2)@𝑢(𝑘+𝑁−1))]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ℬ=[■8(𝐵&amp;0&amp;⋯&amp;0&amp;0@𝐴𝐵&amp;𝐵&amp;⋯&amp;0&amp;0@⋮&amp;⋮&amp;⋱&amp;⋮&amp;⋮@𝐴^(𝑁−2) 𝐵&amp;𝐴^(𝑁−3) 𝐵&amp;…&amp;𝐵&amp;0@𝐴^(𝑁−1) 𝐵&amp;𝐴^(𝑁−2) 𝐵&amp;…&amp;𝐴𝐵&amp;𝐵)]</a:t>
              </a:r>
              <a:endParaRPr lang="it-IT" sz="1700" b="0" dirty="0"/>
            </a:p>
          </dgm:t>
        </dgm:pt>
      </mc:Fallback>
    </mc:AlternateConten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𝑋(𝑘)=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</a:t>
              </a:r>
              <a:endParaRPr lang="it-IT" sz="1800" b="0" dirty="0"/>
            </a:p>
          </dgm:t>
        </dgm:pt>
      </mc:Fallback>
    </mc:AlternateContent>
    <dgm:pt modelId="{BF7B511D-B003-4C61-B3E2-58B5CB80AB8B}" type="parTrans" cxnId="{9E52A465-1593-4616-A6A0-9F2C9BAA42EE}">
      <dgm:prSet/>
      <dgm:spPr/>
      <dgm:t>
        <a:bodyPr/>
        <a:lstStyle/>
        <a:p>
          <a:endParaRPr lang="it-IT"/>
        </a:p>
      </dgm:t>
    </dgm:pt>
    <dgm:pt modelId="{788832D8-FA84-48E0-A19A-5A6C50714827}" type="sibTrans" cxnId="{9E52A465-1593-4616-A6A0-9F2C9BAA42E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𝒬=[■8(𝑄&amp;0&amp;⋯&amp;0&amp;0@0&amp;𝑄&amp;⋯&amp;0&amp;0@⋮&amp;⋮&amp;⋱&amp;⋮&amp;⋮@0&amp;0&amp;⋯&amp;𝑄&amp;0@0&amp;0&amp;…&amp;0&amp;𝑆)], ℛ=[■8(𝑅&amp;0&amp;⋯&amp;0&amp;0@0&amp;𝑅&amp;⋯&amp;0&amp;0@⋮&amp;⋮&amp;⋱&amp;⋮&amp;⋮@0&amp;0&amp;⋯&amp;𝑅&amp;0@0&amp;0&amp;…&amp;0&amp;𝑅)]</a:t>
              </a:r>
              <a:endParaRPr lang="it-IT" sz="1800" b="0" dirty="0"/>
            </a:p>
          </dgm:t>
        </dgm:pt>
      </mc:Fallback>
    </mc:AlternateContent>
    <dgm:pt modelId="{E46D99F0-867D-4EF6-A018-ECD1EE4E3697}" type="parTrans" cxnId="{6589030D-5A23-4C93-9653-E331499D40A2}">
      <dgm:prSet/>
      <dgm:spPr/>
      <dgm:t>
        <a:bodyPr/>
        <a:lstStyle/>
        <a:p>
          <a:endParaRPr lang="it-IT"/>
        </a:p>
      </dgm:t>
    </dgm:pt>
    <dgm:pt modelId="{7900218B-D15E-4B69-813D-8C83157537B6}" type="sibTrans" cxnId="{6589030D-5A23-4C93-9653-E331499D40A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lim>
                            </m:limLow>
                          </m:fNam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̅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𝑎𝑟𝑔{min_(𝑢(.))⁡〖𝐽(𝑥(𝑘),𝑢(.),𝑘)〗 }=𝑎𝑟𝑔{min_(𝑈(𝑘))⁡〖𝐽 ̅(𝑥(𝑘),𝑈(𝑘),𝑘)〗 }</a:t>
              </a:r>
              <a:endParaRPr lang="it-IT" sz="1800" b="0" dirty="0"/>
            </a:p>
          </dgm:t>
        </dgm:pt>
      </mc:Fallback>
    </mc:AlternateContent>
    <dgm:pt modelId="{4472C270-843B-4BC9-A6D0-2C39FA423632}" type="parTrans" cxnId="{CC127CA3-0E18-43E0-B546-15260386809F}">
      <dgm:prSet/>
      <dgm:spPr/>
      <dgm:t>
        <a:bodyPr/>
        <a:lstStyle/>
        <a:p>
          <a:endParaRPr lang="it-IT"/>
        </a:p>
      </dgm:t>
    </dgm:pt>
    <dgm:pt modelId="{99AED213-7BDC-456B-9AEC-6CB2161581F0}" type="sibTrans" cxnId="{CC127CA3-0E18-43E0-B546-15260386809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𝐽 ̅(𝑥(𝑘),𝑈(𝑘),𝑘)=𝑋^′ 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𝒬𝑋(𝑘)+𝑈′(𝑘)ℛ𝑈(𝑘)</a:t>
              </a:r>
              <a:endParaRPr lang="it-IT" sz="1800" b="0" dirty="0"/>
            </a:p>
          </dgm:t>
        </dgm:pt>
      </mc:Fallback>
    </mc:AlternateContent>
    <dgm:pt modelId="{4427AC0C-0D36-4B1B-8B40-6A91970F3EFE}" type="parTrans" cxnId="{81D8DB8A-0F43-488D-9395-7D1F0D209863}">
      <dgm:prSet/>
      <dgm:spPr/>
      <dgm:t>
        <a:bodyPr/>
        <a:lstStyle/>
        <a:p>
          <a:endParaRPr lang="it-IT"/>
        </a:p>
      </dgm:t>
    </dgm:pt>
    <dgm:pt modelId="{96357E52-2927-4105-8883-1FCBA146DDD7}" type="sibTrans" cxnId="{81D8DB8A-0F43-488D-9395-7D1F0D209863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8D0F8EB-3C72-440A-9F7D-88E7A9E548F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dgm:pt modelId="{4635AFF5-1C64-4DD3-BBC1-EACC4EE9ECA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dgm:pt modelId="{B13CB1F2-07C1-4C25-A237-0BE9D446F4D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dgm:pt modelId="{35AC6B2B-1888-4736-B282-72D3CB59E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𝐻=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ℬ^′ 𝒬ℬ+ℛ</a:t>
              </a:r>
              <a:endParaRPr lang="it-IT" sz="1800" b="0" dirty="0"/>
            </a:p>
          </dgm:t>
        </dgm:pt>
      </mc:Fallback>
    </mc:AlternateConten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  <a:buNone/>
          </a:pPr>
          <a:r>
            <a:rPr lang="it-IT" sz="1800" b="1" dirty="0"/>
            <a:t>Matlab </a:t>
          </a:r>
          <a:r>
            <a:rPr lang="it-IT" sz="1800" b="1" dirty="0" err="1"/>
            <a:t>function</a:t>
          </a:r>
          <a:r>
            <a:rPr lang="it-IT" sz="1800" b="1" dirty="0"/>
            <a:t>: 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𝐹=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𝒜′𝒬ℬ</a:t>
              </a:r>
              <a:endParaRPr lang="it-IT" sz="1800" b="0" dirty="0"/>
            </a:p>
          </dgm:t>
        </dgm:pt>
      </mc:Fallback>
    </mc:AlternateConten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dgm:pt modelId="{CF9DA864-0AFC-4700-9A4A-0A67C2B277C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MPC </a:t>
          </a:r>
          <a:r>
            <a:rPr lang="it-IT" sz="2400" dirty="0" err="1"/>
            <a:t>without</a:t>
          </a:r>
          <a:r>
            <a:rPr lang="it-IT" sz="2400" dirty="0"/>
            <a:t>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919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 </a:t>
          </a:r>
          <a:r>
            <a:rPr lang="it-IT" sz="2400" dirty="0" err="1"/>
            <a:t>Results</a:t>
          </a:r>
          <a:r>
            <a:rPr lang="it-IT" sz="2400" dirty="0"/>
            <a:t> for MPC with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7825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Model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0" dirty="0"/>
            <a:t>The </a:t>
          </a:r>
          <a:r>
            <a:rPr lang="en-US" sz="1800" b="0" dirty="0"/>
            <a:t>model is linearized at an altitude of 5000 m and a speed of 128.2 m/sec</a:t>
          </a: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4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3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5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3" presId="urn:microsoft.com/office/officeart/2005/8/layout/list1"/>
    <dgm:cxn modelId="{FCDCA1C2-32F2-4A8B-8968-57B907A2D3B5}" srcId="{2B0BD854-84E4-47C5-BC9E-73FA7F226F38}" destId="{D31B011B-12A0-428D-A7F2-1741FF08C432}" srcOrd="4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F69CB5F9-0835-47D3-8DB7-58C46CFA2111}" srcId="{2B0BD854-84E4-47C5-BC9E-73FA7F226F38}" destId="{BC9F5283-A570-4CC2-B135-224386AF6602}" srcOrd="5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50E55919-73F1-45BB-98CE-FDF54F4BDE4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/>
      <dgm:t>
        <a:bodyPr/>
        <a:lstStyle/>
        <a:p>
          <a:pPr algn="ctr">
            <a:lnSpc>
              <a:spcPct val="150000"/>
            </a:lnSpc>
            <a:buNone/>
          </a:pPr>
          <a:endParaRPr lang="it-IT" sz="1800" b="0" dirty="0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̂𝑈(𝑘)≤𝑏 ̂</a:t>
              </a:r>
              <a:endParaRPr lang="it-IT" sz="1800" b="0" dirty="0"/>
            </a:p>
          </dgm:t>
        </dgm:pt>
      </mc:Fallback>
    </mc:AlternateConten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r>
                <a:rPr lang="it-IT" sz="1800" b="0" dirty="0"/>
                <a:t>,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̂=[■8(𝐴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ℬ@</a:t>
              </a:r>
              <a:r>
                <a:rPr lang="it-IT" sz="1800" b="0" i="0">
                  <a:latin typeface="Cambria Math" panose="02040503050406030204" pitchFamily="18" charset="0"/>
                </a:rPr>
                <a:t>𝐴 ̂_𝑢 )]</a:t>
              </a:r>
              <a:r>
                <a:rPr lang="it-IT" sz="1800" b="0" dirty="0"/>
                <a:t>, </a:t>
              </a:r>
              <a:r>
                <a:rPr lang="it-IT" sz="1800" b="0" i="0">
                  <a:latin typeface="Cambria Math" panose="02040503050406030204" pitchFamily="18" charset="0"/>
                </a:rPr>
                <a:t>𝑏 ̂=[■8(𝑏 ̂_𝑥−𝐴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𝒜𝑥(𝑘)@</a:t>
              </a:r>
              <a:r>
                <a:rPr lang="it-IT" sz="1800" b="0" i="0">
                  <a:latin typeface="Cambria Math" panose="02040503050406030204" pitchFamily="18" charset="0"/>
                </a:rPr>
                <a:t>𝑏 ̂_𝑢 )]</a:t>
              </a:r>
              <a:endParaRPr lang="it-IT" sz="1800" b="0" dirty="0"/>
            </a:p>
          </dgm:t>
        </dgm:pt>
      </mc:Fallback>
    </mc:AlternateConten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E18EDD75-C6D6-4A0C-A95C-1F50E4B4BA7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C26C8D34-BB7B-455B-838A-32C7C31E8A1B}" type="parTrans" cxnId="{1081CAE3-BA94-43E8-9B7C-C6289EC31B57}">
      <dgm:prSet/>
      <dgm:spPr/>
      <dgm:t>
        <a:bodyPr/>
        <a:lstStyle/>
        <a:p>
          <a:endParaRPr lang="it-IT"/>
        </a:p>
      </dgm:t>
    </dgm:pt>
    <dgm:pt modelId="{A310AB7B-1FD1-4830-B264-10C3C691ABA1}" type="sibTrans" cxnId="{1081CAE3-BA94-43E8-9B7C-C6289EC31B57}">
      <dgm:prSet/>
      <dgm:spPr/>
      <dgm:t>
        <a:bodyPr/>
        <a:lstStyle/>
        <a:p>
          <a:endParaRPr lang="it-IT"/>
        </a:p>
      </dgm:t>
    </dgm:pt>
    <dgm:pt modelId="{D2C5AD88-C2BB-44E8-A118-BDE8C82E2F90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A8925DEB-6CB8-4864-9734-87672B3CD1BD}" type="parTrans" cxnId="{C995DFCF-0CDC-41D7-8A02-B2B43D631665}">
      <dgm:prSet/>
      <dgm:spPr/>
      <dgm:t>
        <a:bodyPr/>
        <a:lstStyle/>
        <a:p>
          <a:endParaRPr lang="it-IT"/>
        </a:p>
      </dgm:t>
    </dgm:pt>
    <dgm:pt modelId="{BBCEEC92-1DB0-429A-9282-483A61235866}" type="sibTrans" cxnId="{C995DFCF-0CDC-41D7-8A02-B2B43D631665}">
      <dgm:prSet/>
      <dgm:spPr/>
      <dgm:t>
        <a:bodyPr/>
        <a:lstStyle/>
        <a:p>
          <a:endParaRPr lang="it-IT"/>
        </a:p>
      </dgm:t>
    </dgm:pt>
    <dgm:pt modelId="{E627A615-4FD3-4EE3-926E-176C8BFC9FF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6D9D144A-ADE8-4C61-9BE0-F946561C4A21}" type="parTrans" cxnId="{B740085A-8FAB-4AD1-800D-9308447172DD}">
      <dgm:prSet/>
      <dgm:spPr/>
      <dgm:t>
        <a:bodyPr/>
        <a:lstStyle/>
        <a:p>
          <a:endParaRPr lang="it-IT"/>
        </a:p>
      </dgm:t>
    </dgm:pt>
    <dgm:pt modelId="{E50811D8-F55E-4D29-8581-B5190D7F7F57}" type="sibTrans" cxnId="{B740085A-8FAB-4AD1-800D-9308447172DD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07073C-95D5-4810-9416-E55E3B21BAD9}" type="pres">
      <dgm:prSet presAssocID="{D9E04397-FD0A-49E6-B451-E52E22F95201}" presName="spacer" presStyleCnt="0"/>
      <dgm:spPr/>
    </dgm:pt>
    <dgm:pt modelId="{1DD775E4-F213-4643-9703-828F1DD7DF38}" type="pres">
      <dgm:prSet presAssocID="{E18EDD75-C6D6-4A0C-A95C-1F50E4B4BA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B3107F-6A43-444E-B9F9-DB34950D4D80}" type="pres">
      <dgm:prSet presAssocID="{A310AB7B-1FD1-4830-B264-10C3C691ABA1}" presName="spacer" presStyleCnt="0"/>
      <dgm:spPr/>
    </dgm:pt>
    <dgm:pt modelId="{F30EF169-F261-4B16-BC12-7D0903F24FA5}" type="pres">
      <dgm:prSet presAssocID="{D2C5AD88-C2BB-44E8-A118-BDE8C82E2F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BA9286-607B-4F19-B51A-31E4C7AE6CF9}" type="pres">
      <dgm:prSet presAssocID="{BBCEEC92-1DB0-429A-9282-483A61235866}" presName="spacer" presStyleCnt="0"/>
      <dgm:spPr/>
    </dgm:pt>
    <dgm:pt modelId="{68CC8373-9138-4F98-9FBE-A575960FB7EF}" type="pres">
      <dgm:prSet presAssocID="{E627A615-4FD3-4EE3-926E-176C8BFC9F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95605341-E9BD-450E-9FA0-05E1F12B8D42}" type="presOf" srcId="{E18EDD75-C6D6-4A0C-A95C-1F50E4B4BA7B}" destId="{1DD775E4-F213-4643-9703-828F1DD7DF38}" srcOrd="0" destOrd="0" presId="urn:microsoft.com/office/officeart/2005/8/layout/vList2"/>
    <dgm:cxn modelId="{B740085A-8FAB-4AD1-800D-9308447172DD}" srcId="{104D2ACF-24B0-425A-8480-D198B9B13D1E}" destId="{E627A615-4FD3-4EE3-926E-176C8BFC9FF9}" srcOrd="4" destOrd="0" parTransId="{6D9D144A-ADE8-4C61-9BE0-F946561C4A21}" sibTransId="{E50811D8-F55E-4D29-8581-B5190D7F7F57}"/>
    <dgm:cxn modelId="{9C8C9FB3-CB8A-47E6-AC6D-679F36D0F1F5}" type="presOf" srcId="{D2C5AD88-C2BB-44E8-A118-BDE8C82E2F90}" destId="{F30EF169-F261-4B16-BC12-7D0903F24FA5}" srcOrd="0" destOrd="0" presId="urn:microsoft.com/office/officeart/2005/8/layout/vList2"/>
    <dgm:cxn modelId="{C995DFCF-0CDC-41D7-8A02-B2B43D631665}" srcId="{104D2ACF-24B0-425A-8480-D198B9B13D1E}" destId="{D2C5AD88-C2BB-44E8-A118-BDE8C82E2F90}" srcOrd="3" destOrd="0" parTransId="{A8925DEB-6CB8-4864-9734-87672B3CD1BD}" sibTransId="{BBCEEC92-1DB0-429A-9282-483A61235866}"/>
    <dgm:cxn modelId="{E98114D1-2DDD-4694-9053-9B2E8A4E18AB}" type="presOf" srcId="{E627A615-4FD3-4EE3-926E-176C8BFC9FF9}" destId="{68CC8373-9138-4F98-9FBE-A575960FB7EF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081CAE3-BA94-43E8-9B7C-C6289EC31B57}" srcId="{104D2ACF-24B0-425A-8480-D198B9B13D1E}" destId="{E18EDD75-C6D6-4A0C-A95C-1F50E4B4BA7B}" srcOrd="2" destOrd="0" parTransId="{C26C8D34-BB7B-455B-838A-32C7C31E8A1B}" sibTransId="{A310AB7B-1FD1-4830-B264-10C3C691ABA1}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23F52E61-8C95-4BD9-9C2F-7EBB888FB477}" type="presParOf" srcId="{F76B3F2F-2A5B-42E0-8790-8B0B78AA2ECA}" destId="{6407073C-95D5-4810-9416-E55E3B21BAD9}" srcOrd="3" destOrd="0" presId="urn:microsoft.com/office/officeart/2005/8/layout/vList2"/>
    <dgm:cxn modelId="{BD3F63A7-6320-4C39-83AA-0D24064295BD}" type="presParOf" srcId="{F76B3F2F-2A5B-42E0-8790-8B0B78AA2ECA}" destId="{1DD775E4-F213-4643-9703-828F1DD7DF38}" srcOrd="4" destOrd="0" presId="urn:microsoft.com/office/officeart/2005/8/layout/vList2"/>
    <dgm:cxn modelId="{CA172E0B-B849-4CF3-B273-EAE8C20B7374}" type="presParOf" srcId="{F76B3F2F-2A5B-42E0-8790-8B0B78AA2ECA}" destId="{D3B3107F-6A43-444E-B9F9-DB34950D4D80}" srcOrd="5" destOrd="0" presId="urn:microsoft.com/office/officeart/2005/8/layout/vList2"/>
    <dgm:cxn modelId="{D3960B6A-1DEB-4622-9959-404538CE63FF}" type="presParOf" srcId="{F76B3F2F-2A5B-42E0-8790-8B0B78AA2ECA}" destId="{F30EF169-F261-4B16-BC12-7D0903F24FA5}" srcOrd="6" destOrd="0" presId="urn:microsoft.com/office/officeart/2005/8/layout/vList2"/>
    <dgm:cxn modelId="{900FBBE7-BE4C-44C4-A929-5DF4801BA7CC}" type="presParOf" srcId="{F76B3F2F-2A5B-42E0-8790-8B0B78AA2ECA}" destId="{ABBA9286-607B-4F19-B51A-31E4C7AE6CF9}" srcOrd="7" destOrd="0" presId="urn:microsoft.com/office/officeart/2005/8/layout/vList2"/>
    <dgm:cxn modelId="{9EB57621-6EAF-45EB-8C44-9C59DAE47595}" type="presParOf" srcId="{F76B3F2F-2A5B-42E0-8790-8B0B78AA2ECA}" destId="{68CC8373-9138-4F98-9FBE-A575960FB7EF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74947249-CD88-4049-B721-509646DEEE2F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1FCC12F1-1A24-4144-B984-C5A6064246C3}" type="parTrans" cxnId="{75D89B1A-B260-40F9-BD6B-2662D4B78428}">
      <dgm:prSet/>
      <dgm:spPr/>
      <dgm:t>
        <a:bodyPr/>
        <a:lstStyle/>
        <a:p>
          <a:endParaRPr lang="it-IT"/>
        </a:p>
      </dgm:t>
    </dgm:pt>
    <dgm:pt modelId="{679F7DAC-F5C7-4433-BF39-CA04080E88D1}" type="sibTrans" cxnId="{75D89B1A-B260-40F9-BD6B-2662D4B78428}">
      <dgm:prSet/>
      <dgm:spPr/>
      <dgm:t>
        <a:bodyPr/>
        <a:lstStyle/>
        <a:p>
          <a:endParaRPr lang="it-IT"/>
        </a:p>
      </dgm:t>
    </dgm:pt>
    <dgm:pt modelId="{593C9856-BB3B-41D7-AA19-086522E47F2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B2BCB9A7-A516-4623-9672-BC0A4C478C34}" type="parTrans" cxnId="{2CF8A927-D1D8-4ED4-97FD-BF2679D887B1}">
      <dgm:prSet/>
      <dgm:spPr/>
      <dgm:t>
        <a:bodyPr/>
        <a:lstStyle/>
        <a:p>
          <a:endParaRPr lang="it-IT"/>
        </a:p>
      </dgm:t>
    </dgm:pt>
    <dgm:pt modelId="{5DAB951C-33C3-4662-AF53-0FD0CAC6B285}" type="sibTrans" cxnId="{2CF8A927-D1D8-4ED4-97FD-BF2679D887B1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B4E65D-ADEF-487C-BA17-D9DC7B7F58A3}" type="pres">
      <dgm:prSet presAssocID="{D9E04397-FD0A-49E6-B451-E52E22F95201}" presName="spacer" presStyleCnt="0"/>
      <dgm:spPr/>
    </dgm:pt>
    <dgm:pt modelId="{726497E7-4348-4BC5-897B-4FBC98B10553}" type="pres">
      <dgm:prSet presAssocID="{74947249-CD88-4049-B721-509646DEEE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AACA51-0E35-4A2F-9575-D37D328ABDB8}" type="pres">
      <dgm:prSet presAssocID="{679F7DAC-F5C7-4433-BF39-CA04080E88D1}" presName="spacer" presStyleCnt="0"/>
      <dgm:spPr/>
    </dgm:pt>
    <dgm:pt modelId="{2AAA2043-9785-4E66-AD85-0526F282382D}" type="pres">
      <dgm:prSet presAssocID="{593C9856-BB3B-41D7-AA19-086522E47F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5D89B1A-B260-40F9-BD6B-2662D4B78428}" srcId="{104D2ACF-24B0-425A-8480-D198B9B13D1E}" destId="{74947249-CD88-4049-B721-509646DEEE2F}" srcOrd="2" destOrd="0" parTransId="{1FCC12F1-1A24-4144-B984-C5A6064246C3}" sibTransId="{679F7DAC-F5C7-4433-BF39-CA04080E88D1}"/>
    <dgm:cxn modelId="{2CF8A927-D1D8-4ED4-97FD-BF2679D887B1}" srcId="{104D2ACF-24B0-425A-8480-D198B9B13D1E}" destId="{593C9856-BB3B-41D7-AA19-086522E47F29}" srcOrd="3" destOrd="0" parTransId="{B2BCB9A7-A516-4623-9672-BC0A4C478C34}" sibTransId="{5DAB951C-33C3-4662-AF53-0FD0CAC6B285}"/>
    <dgm:cxn modelId="{A703DF30-563F-4FF4-8A6B-62012D64EC64}" type="presOf" srcId="{74947249-CD88-4049-B721-509646DEEE2F}" destId="{726497E7-4348-4BC5-897B-4FBC98B10553}" srcOrd="0" destOrd="0" presId="urn:microsoft.com/office/officeart/2005/8/layout/vList2"/>
    <dgm:cxn modelId="{6EC92B75-55C0-4E74-87C3-BFD1BC848C91}" type="presOf" srcId="{593C9856-BB3B-41D7-AA19-086522E47F29}" destId="{2AAA2043-9785-4E66-AD85-0526F282382D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CC5DF610-1EB2-4CC7-BCB4-1E9DE2BD7EAB}" type="presParOf" srcId="{F76B3F2F-2A5B-42E0-8790-8B0B78AA2ECA}" destId="{FDB4E65D-ADEF-487C-BA17-D9DC7B7F58A3}" srcOrd="3" destOrd="0" presId="urn:microsoft.com/office/officeart/2005/8/layout/vList2"/>
    <dgm:cxn modelId="{C6AFB9F3-59A9-4B1B-B8F0-11887CFBD58F}" type="presParOf" srcId="{F76B3F2F-2A5B-42E0-8790-8B0B78AA2ECA}" destId="{726497E7-4348-4BC5-897B-4FBC98B10553}" srcOrd="4" destOrd="0" presId="urn:microsoft.com/office/officeart/2005/8/layout/vList2"/>
    <dgm:cxn modelId="{1AC9EFA1-FDB3-4E14-8FDE-5A78D7267E0F}" type="presParOf" srcId="{F76B3F2F-2A5B-42E0-8790-8B0B78AA2ECA}" destId="{4FAACA51-0E35-4A2F-9575-D37D328ABDB8}" srcOrd="5" destOrd="0" presId="urn:microsoft.com/office/officeart/2005/8/layout/vList2"/>
    <dgm:cxn modelId="{59965B67-2950-4FBF-8AF1-49AC958C08F9}" type="presParOf" srcId="{F76B3F2F-2A5B-42E0-8790-8B0B78AA2ECA}" destId="{2AAA2043-9785-4E66-AD85-0526F282382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260587A-1547-4E6E-BCD6-252DF3E39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08EDF8A-9DF2-446A-8FD2-3C71AB3A5AC3}" type="pres">
      <dgm:prSet presAssocID="{2260587A-1547-4E6E-BCD6-252DF3E3954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23E951C-321E-4FCE-A1B7-666C532EDC91}" type="presOf" srcId="{2260587A-1547-4E6E-BCD6-252DF3E3954D}" destId="{308EDF8A-9DF2-446A-8FD2-3C71AB3A5A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±15° (±0,262 </m:t>
                  </m:r>
                </m:oMath>
              </a14:m>
              <a:r>
                <a:rPr lang="it-IT" sz="1800" b="0" dirty="0"/>
                <a:t>rad)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±15° (±0,262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±20°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±0,349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Choice>
      <mc:Fallback xmlns="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±20°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±0,349</a:t>
              </a:r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±30°/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𝑠𝑒𝑐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±0,524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Choice>
      <mc:Fallback xmlns="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±30°/𝑠𝑒𝑐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±0,524</a:t>
              </a:r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Fallback>
    </mc:AlternateConten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8005056-0279-48EE-B768-BACD7A43F5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ABCFF87-E09A-4B53-8EB9-9BCD91B8E1E2}" type="pres">
      <dgm:prSet presAssocID="{08005056-0279-48EE-B768-BACD7A43F5E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57E4563-0F3C-4CF3-AE05-7EBF128ACFBA}" type="presOf" srcId="{08005056-0279-48EE-B768-BACD7A43F5EA}" destId="{1ABCFF87-E09A-4B53-8EB9-9BCD91B8E1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A0442F8-C155-402B-A3E9-A819E0E5AAE0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C80364-4E29-4513-81DE-4C8A77B39F81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dirty="0">
            <a:latin typeface="+mn-lt"/>
          </a:endParaRPr>
        </a:p>
      </dgm:t>
    </dgm:pt>
    <dgm:pt modelId="{E432BAEC-C49C-4400-B3D0-6368D47631E1}" type="parTrans" cxnId="{1645A496-5DDC-4F15-BE32-F642ACEB7F80}">
      <dgm:prSet/>
      <dgm:spPr/>
      <dgm:t>
        <a:bodyPr/>
        <a:lstStyle/>
        <a:p>
          <a:endParaRPr lang="en-US"/>
        </a:p>
      </dgm:t>
    </dgm:pt>
    <dgm:pt modelId="{1A2191D4-4D24-4BE0-9FCB-2D4E9DA748B0}" type="sibTrans" cxnId="{1645A496-5DDC-4F15-BE32-F642ACEB7F80}">
      <dgm:prSet/>
      <dgm:spPr/>
      <dgm:t>
        <a:bodyPr/>
        <a:lstStyle/>
        <a:p>
          <a:endParaRPr lang="en-US"/>
        </a:p>
      </dgm:t>
    </dgm:pt>
    <dgm:pt modelId="{BDEDE3C3-44B9-4A9F-A072-1FBEC7D0AC34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dirty="0">
            <a:latin typeface="+mn-lt"/>
          </a:endParaRPr>
        </a:p>
      </dgm:t>
    </dgm:pt>
    <dgm:pt modelId="{5613D067-8697-4520-B77A-FA3C187219AD}" type="parTrans" cxnId="{2FB733C2-F128-411C-B933-260727C10A33}">
      <dgm:prSet/>
      <dgm:spPr/>
      <dgm:t>
        <a:bodyPr/>
        <a:lstStyle/>
        <a:p>
          <a:endParaRPr lang="en-US"/>
        </a:p>
      </dgm:t>
    </dgm:pt>
    <dgm:pt modelId="{79F9FC47-A1CF-4B70-AE3C-ECE8E439BFDE}" type="sibTrans" cxnId="{2FB733C2-F128-411C-B933-260727C10A33}">
      <dgm:prSet/>
      <dgm:spPr/>
      <dgm:t>
        <a:bodyPr/>
        <a:lstStyle/>
        <a:p>
          <a:endParaRPr lang="en-US"/>
        </a:p>
      </dgm:t>
    </dgm:pt>
    <dgm:pt modelId="{B95F9468-8E84-47C2-BCD6-666B7098331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dirty="0">
            <a:latin typeface="+mn-lt"/>
          </a:endParaRPr>
        </a:p>
      </dgm:t>
    </dgm:pt>
    <dgm:pt modelId="{09DCE155-36E8-47D8-9785-17F69421D86B}" type="parTrans" cxnId="{5351A159-AB06-4AA7-B699-FED59E559D29}">
      <dgm:prSet/>
      <dgm:spPr/>
      <dgm:t>
        <a:bodyPr/>
        <a:lstStyle/>
        <a:p>
          <a:endParaRPr lang="en-US"/>
        </a:p>
      </dgm:t>
    </dgm:pt>
    <dgm:pt modelId="{D9AFDD47-82CA-43BD-A3C2-6BDC9D796AB8}" type="sibTrans" cxnId="{5351A159-AB06-4AA7-B699-FED59E559D29}">
      <dgm:prSet/>
      <dgm:spPr/>
      <dgm:t>
        <a:bodyPr/>
        <a:lstStyle/>
        <a:p>
          <a:endParaRPr lang="en-US"/>
        </a:p>
      </dgm:t>
    </dgm:pt>
    <dgm:pt modelId="{37BB0747-E96D-4F70-AE0D-35A9181E06AC}" type="pres">
      <dgm:prSet presAssocID="{1A0442F8-C155-402B-A3E9-A819E0E5AA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3AC1BF-900A-4F42-AC85-F03346A35EDF}" type="pres">
      <dgm:prSet presAssocID="{E2C80364-4E29-4513-81DE-4C8A77B39F81}" presName="hierRoot1" presStyleCnt="0"/>
      <dgm:spPr/>
    </dgm:pt>
    <dgm:pt modelId="{B0902B9A-7E23-4462-8520-A7D713CCBFAF}" type="pres">
      <dgm:prSet presAssocID="{E2C80364-4E29-4513-81DE-4C8A77B39F81}" presName="composite" presStyleCnt="0"/>
      <dgm:spPr/>
    </dgm:pt>
    <dgm:pt modelId="{58BDF7D2-62EE-4BAE-A07F-EBE2BEC04CB1}" type="pres">
      <dgm:prSet presAssocID="{E2C80364-4E29-4513-81DE-4C8A77B39F81}" presName="background" presStyleLbl="node0" presStyleIdx="0" presStyleCnt="3"/>
      <dgm:spPr/>
    </dgm:pt>
    <dgm:pt modelId="{69421E92-43F1-4DDD-8393-181801306D0B}" type="pres">
      <dgm:prSet presAssocID="{E2C80364-4E29-4513-81DE-4C8A77B39F81}" presName="text" presStyleLbl="fgAcc0" presStyleIdx="0" presStyleCnt="3" custScaleX="212277" custLinFactX="-46734" custLinFactNeighborX="-100000" custLinFactNeighborY="11">
        <dgm:presLayoutVars>
          <dgm:chPref val="3"/>
        </dgm:presLayoutVars>
      </dgm:prSet>
      <dgm:spPr/>
    </dgm:pt>
    <dgm:pt modelId="{57A954D4-1B89-4193-AE2A-68A964618AF7}" type="pres">
      <dgm:prSet presAssocID="{E2C80364-4E29-4513-81DE-4C8A77B39F81}" presName="hierChild2" presStyleCnt="0"/>
      <dgm:spPr/>
    </dgm:pt>
    <dgm:pt modelId="{C586B80B-06ED-486F-BBC1-9DDB5632729D}" type="pres">
      <dgm:prSet presAssocID="{BDEDE3C3-44B9-4A9F-A072-1FBEC7D0AC34}" presName="hierRoot1" presStyleCnt="0"/>
      <dgm:spPr/>
    </dgm:pt>
    <dgm:pt modelId="{D2AAB90F-175B-4FF3-A52D-21C3E71874B3}" type="pres">
      <dgm:prSet presAssocID="{BDEDE3C3-44B9-4A9F-A072-1FBEC7D0AC34}" presName="composite" presStyleCnt="0"/>
      <dgm:spPr/>
    </dgm:pt>
    <dgm:pt modelId="{3978BB5C-29FD-4FAF-A929-C5AA12AD7295}" type="pres">
      <dgm:prSet presAssocID="{BDEDE3C3-44B9-4A9F-A072-1FBEC7D0AC34}" presName="background" presStyleLbl="node0" presStyleIdx="1" presStyleCnt="3"/>
      <dgm:spPr/>
    </dgm:pt>
    <dgm:pt modelId="{52A78A87-647A-44AE-AB84-8C642EA21117}" type="pres">
      <dgm:prSet presAssocID="{BDEDE3C3-44B9-4A9F-A072-1FBEC7D0AC34}" presName="text" presStyleLbl="fgAcc0" presStyleIdx="1" presStyleCnt="3" custScaleX="230257" custLinFactNeighborX="-23558" custLinFactNeighborY="1119">
        <dgm:presLayoutVars>
          <dgm:chPref val="3"/>
        </dgm:presLayoutVars>
      </dgm:prSet>
      <dgm:spPr/>
    </dgm:pt>
    <dgm:pt modelId="{83F56CEB-3DC8-43FB-A071-CE4C0953D147}" type="pres">
      <dgm:prSet presAssocID="{BDEDE3C3-44B9-4A9F-A072-1FBEC7D0AC34}" presName="hierChild2" presStyleCnt="0"/>
      <dgm:spPr/>
    </dgm:pt>
    <dgm:pt modelId="{ABA5040E-FEC2-44E4-B3A3-D744D3A91046}" type="pres">
      <dgm:prSet presAssocID="{B95F9468-8E84-47C2-BCD6-666B7098331C}" presName="hierRoot1" presStyleCnt="0"/>
      <dgm:spPr/>
    </dgm:pt>
    <dgm:pt modelId="{226ACA3A-4B2A-4F70-A3ED-0D74EBE130F7}" type="pres">
      <dgm:prSet presAssocID="{B95F9468-8E84-47C2-BCD6-666B7098331C}" presName="composite" presStyleCnt="0"/>
      <dgm:spPr/>
    </dgm:pt>
    <dgm:pt modelId="{85DA6519-B1C7-4E4E-BAA0-D76F5673F6D9}" type="pres">
      <dgm:prSet presAssocID="{B95F9468-8E84-47C2-BCD6-666B7098331C}" presName="background" presStyleLbl="node0" presStyleIdx="2" presStyleCnt="3"/>
      <dgm:spPr/>
    </dgm:pt>
    <dgm:pt modelId="{33606479-3AD1-4440-A331-FD5F8DA1E9E4}" type="pres">
      <dgm:prSet presAssocID="{B95F9468-8E84-47C2-BCD6-666B7098331C}" presName="text" presStyleLbl="fgAcc0" presStyleIdx="2" presStyleCnt="3" custScaleX="186857" custLinFactNeighborX="38127" custLinFactNeighborY="-3884">
        <dgm:presLayoutVars>
          <dgm:chPref val="3"/>
        </dgm:presLayoutVars>
      </dgm:prSet>
      <dgm:spPr/>
    </dgm:pt>
    <dgm:pt modelId="{5E6109CD-0EF7-4F85-AD4D-1ECCD429390F}" type="pres">
      <dgm:prSet presAssocID="{B95F9468-8E84-47C2-BCD6-666B7098331C}" presName="hierChild2" presStyleCnt="0"/>
      <dgm:spPr/>
    </dgm:pt>
  </dgm:ptLst>
  <dgm:cxnLst>
    <dgm:cxn modelId="{82CDA442-E587-4EE9-88AB-1A47F175ECF7}" type="presOf" srcId="{E2C80364-4E29-4513-81DE-4C8A77B39F81}" destId="{69421E92-43F1-4DDD-8393-181801306D0B}" srcOrd="0" destOrd="0" presId="urn:microsoft.com/office/officeart/2005/8/layout/hierarchy1"/>
    <dgm:cxn modelId="{3903C756-C7E1-45F3-8546-0407678446C9}" type="presOf" srcId="{B95F9468-8E84-47C2-BCD6-666B7098331C}" destId="{33606479-3AD1-4440-A331-FD5F8DA1E9E4}" srcOrd="0" destOrd="0" presId="urn:microsoft.com/office/officeart/2005/8/layout/hierarchy1"/>
    <dgm:cxn modelId="{5351A159-AB06-4AA7-B699-FED59E559D29}" srcId="{1A0442F8-C155-402B-A3E9-A819E0E5AAE0}" destId="{B95F9468-8E84-47C2-BCD6-666B7098331C}" srcOrd="2" destOrd="0" parTransId="{09DCE155-36E8-47D8-9785-17F69421D86B}" sibTransId="{D9AFDD47-82CA-43BD-A3C2-6BDC9D796AB8}"/>
    <dgm:cxn modelId="{1645A496-5DDC-4F15-BE32-F642ACEB7F80}" srcId="{1A0442F8-C155-402B-A3E9-A819E0E5AAE0}" destId="{E2C80364-4E29-4513-81DE-4C8A77B39F81}" srcOrd="0" destOrd="0" parTransId="{E432BAEC-C49C-4400-B3D0-6368D47631E1}" sibTransId="{1A2191D4-4D24-4BE0-9FCB-2D4E9DA748B0}"/>
    <dgm:cxn modelId="{187F12AA-C886-4AF5-9496-6B6F4B66A328}" type="presOf" srcId="{1A0442F8-C155-402B-A3E9-A819E0E5AAE0}" destId="{37BB0747-E96D-4F70-AE0D-35A9181E06AC}" srcOrd="0" destOrd="0" presId="urn:microsoft.com/office/officeart/2005/8/layout/hierarchy1"/>
    <dgm:cxn modelId="{2FB733C2-F128-411C-B933-260727C10A33}" srcId="{1A0442F8-C155-402B-A3E9-A819E0E5AAE0}" destId="{BDEDE3C3-44B9-4A9F-A072-1FBEC7D0AC34}" srcOrd="1" destOrd="0" parTransId="{5613D067-8697-4520-B77A-FA3C187219AD}" sibTransId="{79F9FC47-A1CF-4B70-AE3C-ECE8E439BFDE}"/>
    <dgm:cxn modelId="{526358F4-C470-4E3A-8B15-8A178A2B3FA6}" type="presOf" srcId="{BDEDE3C3-44B9-4A9F-A072-1FBEC7D0AC34}" destId="{52A78A87-647A-44AE-AB84-8C642EA21117}" srcOrd="0" destOrd="0" presId="urn:microsoft.com/office/officeart/2005/8/layout/hierarchy1"/>
    <dgm:cxn modelId="{80A9A932-D189-4F83-A7E2-B892E2378D33}" type="presParOf" srcId="{37BB0747-E96D-4F70-AE0D-35A9181E06AC}" destId="{413AC1BF-900A-4F42-AC85-F03346A35EDF}" srcOrd="0" destOrd="0" presId="urn:microsoft.com/office/officeart/2005/8/layout/hierarchy1"/>
    <dgm:cxn modelId="{3E8CEB61-330B-47F2-946F-9C734F4BF339}" type="presParOf" srcId="{413AC1BF-900A-4F42-AC85-F03346A35EDF}" destId="{B0902B9A-7E23-4462-8520-A7D713CCBFAF}" srcOrd="0" destOrd="0" presId="urn:microsoft.com/office/officeart/2005/8/layout/hierarchy1"/>
    <dgm:cxn modelId="{DB2BD203-3B06-48A6-94C0-636D1C0315EE}" type="presParOf" srcId="{B0902B9A-7E23-4462-8520-A7D713CCBFAF}" destId="{58BDF7D2-62EE-4BAE-A07F-EBE2BEC04CB1}" srcOrd="0" destOrd="0" presId="urn:microsoft.com/office/officeart/2005/8/layout/hierarchy1"/>
    <dgm:cxn modelId="{50600EB4-2DA5-4D46-A2D9-C28700C9A679}" type="presParOf" srcId="{B0902B9A-7E23-4462-8520-A7D713CCBFAF}" destId="{69421E92-43F1-4DDD-8393-181801306D0B}" srcOrd="1" destOrd="0" presId="urn:microsoft.com/office/officeart/2005/8/layout/hierarchy1"/>
    <dgm:cxn modelId="{C2F0E9E1-6AFB-4093-A0CC-857B75AE0820}" type="presParOf" srcId="{413AC1BF-900A-4F42-AC85-F03346A35EDF}" destId="{57A954D4-1B89-4193-AE2A-68A964618AF7}" srcOrd="1" destOrd="0" presId="urn:microsoft.com/office/officeart/2005/8/layout/hierarchy1"/>
    <dgm:cxn modelId="{4DF57912-9741-4201-BC78-F8B7DCAFC5C7}" type="presParOf" srcId="{37BB0747-E96D-4F70-AE0D-35A9181E06AC}" destId="{C586B80B-06ED-486F-BBC1-9DDB5632729D}" srcOrd="1" destOrd="0" presId="urn:microsoft.com/office/officeart/2005/8/layout/hierarchy1"/>
    <dgm:cxn modelId="{357E14ED-5CA5-449E-B34B-D5A701F87936}" type="presParOf" srcId="{C586B80B-06ED-486F-BBC1-9DDB5632729D}" destId="{D2AAB90F-175B-4FF3-A52D-21C3E71874B3}" srcOrd="0" destOrd="0" presId="urn:microsoft.com/office/officeart/2005/8/layout/hierarchy1"/>
    <dgm:cxn modelId="{A5646CA2-8F6C-4EF0-9144-EAB65781E170}" type="presParOf" srcId="{D2AAB90F-175B-4FF3-A52D-21C3E71874B3}" destId="{3978BB5C-29FD-4FAF-A929-C5AA12AD7295}" srcOrd="0" destOrd="0" presId="urn:microsoft.com/office/officeart/2005/8/layout/hierarchy1"/>
    <dgm:cxn modelId="{BD6F92F3-61BD-44AB-ADC3-C7AB5015713B}" type="presParOf" srcId="{D2AAB90F-175B-4FF3-A52D-21C3E71874B3}" destId="{52A78A87-647A-44AE-AB84-8C642EA21117}" srcOrd="1" destOrd="0" presId="urn:microsoft.com/office/officeart/2005/8/layout/hierarchy1"/>
    <dgm:cxn modelId="{DB88B226-004D-4C6C-BF89-83DA3F023512}" type="presParOf" srcId="{C586B80B-06ED-486F-BBC1-9DDB5632729D}" destId="{83F56CEB-3DC8-43FB-A071-CE4C0953D147}" srcOrd="1" destOrd="0" presId="urn:microsoft.com/office/officeart/2005/8/layout/hierarchy1"/>
    <dgm:cxn modelId="{36C7A12A-CEA3-47F9-B01E-062BCD082129}" type="presParOf" srcId="{37BB0747-E96D-4F70-AE0D-35A9181E06AC}" destId="{ABA5040E-FEC2-44E4-B3A3-D744D3A91046}" srcOrd="2" destOrd="0" presId="urn:microsoft.com/office/officeart/2005/8/layout/hierarchy1"/>
    <dgm:cxn modelId="{6429E98C-1482-46ED-B9CF-2A9ED2AB0670}" type="presParOf" srcId="{ABA5040E-FEC2-44E4-B3A3-D744D3A91046}" destId="{226ACA3A-4B2A-4F70-A3ED-0D74EBE130F7}" srcOrd="0" destOrd="0" presId="urn:microsoft.com/office/officeart/2005/8/layout/hierarchy1"/>
    <dgm:cxn modelId="{CD60925E-7BC2-40C1-900C-B1171A58ECDE}" type="presParOf" srcId="{226ACA3A-4B2A-4F70-A3ED-0D74EBE130F7}" destId="{85DA6519-B1C7-4E4E-BAA0-D76F5673F6D9}" srcOrd="0" destOrd="0" presId="urn:microsoft.com/office/officeart/2005/8/layout/hierarchy1"/>
    <dgm:cxn modelId="{4423F45F-5613-498B-B52C-061EA8668DEF}" type="presParOf" srcId="{226ACA3A-4B2A-4F70-A3ED-0D74EBE130F7}" destId="{33606479-3AD1-4440-A331-FD5F8DA1E9E4}" srcOrd="1" destOrd="0" presId="urn:microsoft.com/office/officeart/2005/8/layout/hierarchy1"/>
    <dgm:cxn modelId="{FDD51978-9703-485F-832F-10C4C3C56A27}" type="presParOf" srcId="{ABA5040E-FEC2-44E4-B3A3-D744D3A91046}" destId="{5E6109CD-0EF7-4F85-AD4D-1ECCD42939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dirty="0">
            <a:solidFill>
              <a:schemeClr val="bg1"/>
            </a:solidFill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 custT="1"/>
      <dgm:spPr/>
      <dgm:t>
        <a:bodyPr/>
        <a:lstStyle/>
        <a:p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 custT="1"/>
      <dgm:spPr/>
      <dgm:t>
        <a:bodyPr/>
        <a:lstStyle/>
        <a:p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 custScaleY="141749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 custScaleY="136376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dirty="0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CE752029-872F-44A3-ACAC-9D2A9BD89E3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dgm:pt modelId="{65444D15-65E9-4276-8D73-6B74E2DB0DF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</m:oMath>
              </a14:m>
              <a:r>
                <a:rPr lang="it-IT" sz="1800" b="0" dirty="0"/>
                <a:t>: Pitch angle = 15° = 0.2618 rad</a:t>
              </a:r>
            </a:p>
          </dgm:t>
        </dgm:pt>
      </mc:Choice>
      <mc:Fallback xmlns="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𝑥_02</a:t>
              </a:r>
              <a:r>
                <a:rPr lang="it-IT" sz="1800" b="0" dirty="0"/>
                <a:t>: Pitch angle = 15° = 0.2618 rad</a:t>
              </a:r>
            </a:p>
          </dgm:t>
        </dgm:pt>
      </mc:Fallback>
    </mc:AlternateConten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03</m:t>
                      </m:r>
                    </m:sub>
                  </m:sSub>
                </m:oMath>
              </a14:m>
              <a:r>
                <a:rPr lang="it-IT" sz="1800" b="0" dirty="0"/>
                <a:t>: Pitch rate = 0 rad/s</a:t>
              </a:r>
            </a:p>
          </dgm:t>
        </dgm:pt>
      </mc:Choice>
      <mc:Fallback xmlns="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𝑥_03</a:t>
              </a:r>
              <a:r>
                <a:rPr lang="it-IT" sz="1800" b="0" dirty="0"/>
                <a:t>: Pitch rate = 0 rad/s</a:t>
              </a:r>
            </a:p>
          </dgm:t>
        </dgm:pt>
      </mc:Fallback>
    </mc:AlternateConten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Choice>
      <mc:Fallback xmlns="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Fallback>
    </mc:AlternateConten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1A7F80D4-5128-46FC-B22C-BAEC4C31086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dgm:pt modelId="{54C2775D-522D-4C20-9C6F-60300B9B5DE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dgm:pt modelId="{B2943C2F-3779-4516-80CE-CAB8FD253FC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General rules for computing LQ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C2CAEA95-F254-4D80-B26C-BDEFBAD398C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3D16D2A8-80E4-4261-8015-DF31CA87D79E}" type="parTrans" cxnId="{9D75FF1B-DA4B-4458-B34A-23F3A5DDF506}">
      <dgm:prSet/>
      <dgm:spPr/>
      <dgm:t>
        <a:bodyPr/>
        <a:lstStyle/>
        <a:p>
          <a:endParaRPr lang="it-IT"/>
        </a:p>
      </dgm:t>
    </dgm:pt>
    <dgm:pt modelId="{A075B4B4-6D8B-41CD-A425-09D2952F2E44}" type="sibTrans" cxnId="{9D75FF1B-DA4B-4458-B34A-23F3A5DDF506}">
      <dgm:prSet/>
      <dgm:spPr/>
      <dgm:t>
        <a:bodyPr/>
        <a:lstStyle/>
        <a:p>
          <a:endParaRPr lang="it-IT"/>
        </a:p>
      </dgm:t>
    </dgm:pt>
    <dgm:pt modelId="{A0053CDF-0F90-40D4-93C8-05FBB46639E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995B553A-7220-4990-9A01-29E5DE07110F}" type="parTrans" cxnId="{E88831F5-4E9F-42E6-B092-0FA5EAB7F8AB}">
      <dgm:prSet/>
      <dgm:spPr/>
      <dgm:t>
        <a:bodyPr/>
        <a:lstStyle/>
        <a:p>
          <a:endParaRPr lang="it-IT"/>
        </a:p>
      </dgm:t>
    </dgm:pt>
    <dgm:pt modelId="{3D283C0A-F0EA-46B3-BA75-E847F166CE92}" type="sibTrans" cxnId="{E88831F5-4E9F-42E6-B092-0FA5EAB7F8AB}">
      <dgm:prSet/>
      <dgm:spPr/>
      <dgm:t>
        <a:bodyPr/>
        <a:lstStyle/>
        <a:p>
          <a:endParaRPr lang="it-IT"/>
        </a:p>
      </dgm:t>
    </dgm:pt>
    <dgm:pt modelId="{0E8D3F18-E57C-4DDF-976F-9C71D1FC80F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FC76105-3153-481F-A932-2689389BDB21}" type="parTrans" cxnId="{021949F0-816B-47FC-BD47-AC6BC5EC6B36}">
      <dgm:prSet/>
      <dgm:spPr/>
      <dgm:t>
        <a:bodyPr/>
        <a:lstStyle/>
        <a:p>
          <a:endParaRPr lang="it-IT"/>
        </a:p>
      </dgm:t>
    </dgm:pt>
    <dgm:pt modelId="{20379745-6852-47B3-AD83-3540DDA41B08}" type="sibTrans" cxnId="{021949F0-816B-47FC-BD47-AC6BC5EC6B36}">
      <dgm:prSet/>
      <dgm:spPr/>
      <dgm:t>
        <a:bodyPr/>
        <a:lstStyle/>
        <a:p>
          <a:endParaRPr lang="it-IT"/>
        </a:p>
      </dgm:t>
    </dgm:pt>
    <dgm:pt modelId="{1FFBFB09-FD0C-43CB-97A0-D98262488C9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CB44AEA8-50AE-4A46-A16A-A677BF100DD1}" type="parTrans" cxnId="{31689B50-6133-4DAC-B6BA-2F64FC07ECB4}">
      <dgm:prSet/>
      <dgm:spPr/>
      <dgm:t>
        <a:bodyPr/>
        <a:lstStyle/>
        <a:p>
          <a:endParaRPr lang="it-IT"/>
        </a:p>
      </dgm:t>
    </dgm:pt>
    <dgm:pt modelId="{2DD39134-A455-4473-AB9C-854828491B61}" type="sibTrans" cxnId="{31689B50-6133-4DAC-B6BA-2F64FC07ECB4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9D75FF1B-DA4B-4458-B34A-23F3A5DDF506}" srcId="{2B0BD854-84E4-47C5-BC9E-73FA7F226F38}" destId="{C2CAEA95-F254-4D80-B26C-BDEFBAD398CF}" srcOrd="3" destOrd="0" parTransId="{3D16D2A8-80E4-4261-8015-DF31CA87D79E}" sibTransId="{A075B4B4-6D8B-41CD-A425-09D2952F2E44}"/>
    <dgm:cxn modelId="{5CBC0222-E18D-47D3-A99F-8FCF4937FBE0}" type="presOf" srcId="{1FFBFB09-FD0C-43CB-97A0-D98262488C9C}" destId="{87E659CA-8C4A-472D-AAC0-A2E1E71EF375}" srcOrd="0" destOrd="6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31689B50-6133-4DAC-B6BA-2F64FC07ECB4}" srcId="{2B0BD854-84E4-47C5-BC9E-73FA7F226F38}" destId="{1FFBFB09-FD0C-43CB-97A0-D98262488C9C}" srcOrd="6" destOrd="0" parTransId="{CB44AEA8-50AE-4A46-A16A-A677BF100DD1}" sibTransId="{2DD39134-A455-4473-AB9C-854828491B61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85CF527A-1E64-48C3-936A-F8C07EA02A1C}" type="presOf" srcId="{0E8D3F18-E57C-4DDF-976F-9C71D1FC80F8}" destId="{87E659CA-8C4A-472D-AAC0-A2E1E71EF375}" srcOrd="0" destOrd="4" presId="urn:microsoft.com/office/officeart/2005/8/layout/list1"/>
    <dgm:cxn modelId="{C61AD690-5A0E-471E-B2E7-EC07CF0BCBEA}" type="presOf" srcId="{A0053CDF-0F90-40D4-93C8-05FBB46639E1}" destId="{87E659CA-8C4A-472D-AAC0-A2E1E71EF375}" srcOrd="0" destOrd="5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987F43D0-8062-4815-BB3E-81B01464E8D9}" type="presOf" srcId="{C2CAEA95-F254-4D80-B26C-BDEFBAD398CF}" destId="{87E659CA-8C4A-472D-AAC0-A2E1E71EF375}" srcOrd="0" destOrd="3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021949F0-816B-47FC-BD47-AC6BC5EC6B36}" srcId="{2B0BD854-84E4-47C5-BC9E-73FA7F226F38}" destId="{0E8D3F18-E57C-4DDF-976F-9C71D1FC80F8}" srcOrd="4" destOrd="0" parTransId="{CFC76105-3153-481F-A932-2689389BDB21}" sibTransId="{20379745-6852-47B3-AD83-3540DDA41B08}"/>
    <dgm:cxn modelId="{E88831F5-4E9F-42E6-B092-0FA5EAB7F8AB}" srcId="{2B0BD854-84E4-47C5-BC9E-73FA7F226F38}" destId="{A0053CDF-0F90-40D4-93C8-05FBB46639E1}" srcOrd="5" destOrd="0" parTransId="{995B553A-7220-4990-9A01-29E5DE07110F}" sibTransId="{3D283C0A-F0EA-46B3-BA75-E847F166CE92}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&gt;2∗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𝑠𝑎𝑚𝑝𝑙𝑖𝑛𝑔&gt;2∗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𝑐</a:t>
              </a:r>
              <a:endParaRPr lang="it-IT" sz="1800" b="0" dirty="0"/>
            </a:p>
          </dgm:t>
        </dgm:pt>
      </mc:Fallback>
    </mc:AlternateConten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=0,0793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𝑇_𝑠𝑎𝑚𝑝𝑙𝑖𝑛𝑔=(2∗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𝜋)/𝜔_𝑠𝑎𝑚𝑝𝑙𝑖𝑛𝑔 </a:t>
              </a:r>
              <a:r>
                <a:rPr lang="it-IT" sz="1800" b="0" i="0">
                  <a:latin typeface="Cambria Math" panose="02040503050406030204" pitchFamily="18" charset="0"/>
                </a:rPr>
                <a:t>=0,0793 𝑠</a:t>
              </a:r>
              <a:endParaRPr lang="it-IT" sz="1800" b="0" dirty="0"/>
            </a:p>
          </dgm:t>
        </dgm:pt>
      </mc:Fallback>
    </mc:AlternateConten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𝑠𝑎𝑚𝑝𝑙𝑖𝑛𝑔=2∗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𝜋∗𝑓_𝑠𝑎𝑚𝑝𝑙𝑖𝑛𝑔=(2∗𝜋)/𝑇_𝑠𝑎𝑚𝑝𝑙𝑖𝑛𝑔 </a:t>
              </a:r>
              <a:endParaRPr lang="it-IT" sz="1800" b="0" dirty="0"/>
            </a:p>
          </dgm:t>
        </dgm:pt>
      </mc:Fallback>
    </mc:AlternateConten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𝑓_𝑠𝑎𝑚𝑝𝑙𝑖𝑛𝑔=1/𝑇_𝑠𝑎𝑚𝑝𝑙𝑖𝑛𝑔 </a:t>
              </a:r>
              <a:endParaRPr lang="it-IT" sz="1800" b="0" dirty="0"/>
            </a:p>
          </dgm:t>
        </dgm:pt>
      </mc:Fallback>
    </mc:AlternateConten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9224"/>
          <a:ext cx="5433551" cy="3984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479983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States: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: Pitch angle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it-IT" sz="1800" b="0" kern="1200" dirty="0"/>
            <a:t>: Pitch rate [rad/s]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[m]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Inputs: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: Elevator angle [rad]</a:t>
          </a:r>
        </a:p>
      </dsp:txBody>
      <dsp:txXfrm>
        <a:off x="0" y="349224"/>
        <a:ext cx="5433551" cy="3984569"/>
      </dsp:txXfrm>
    </dsp:sp>
    <dsp:sp modelId="{18D1E0BD-EB6F-4B7F-A153-5DA7CC7C921B}">
      <dsp:nvSpPr>
        <dsp:cNvPr id="0" name=""/>
        <dsp:cNvSpPr/>
      </dsp:nvSpPr>
      <dsp:spPr>
        <a:xfrm>
          <a:off x="281245" y="157346"/>
          <a:ext cx="3570265" cy="4148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Variables</a:t>
          </a:r>
          <a:endParaRPr lang="it-IT" sz="2400" kern="1200" dirty="0"/>
        </a:p>
      </dsp:txBody>
      <dsp:txXfrm>
        <a:off x="301494" y="177595"/>
        <a:ext cx="3529767" cy="37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</a:t>
          </a:r>
          <a:r>
            <a:rPr lang="it-IT" sz="2400" kern="1200" dirty="0" err="1"/>
            <a:t>Altitude</a:t>
          </a:r>
          <a:endParaRPr lang="it-IT" sz="2400" kern="1200" dirty="0"/>
        </a:p>
      </dsp:txBody>
      <dsp:txXfrm>
        <a:off x="621559" y="181610"/>
        <a:ext cx="9362499" cy="377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Rate</a:t>
          </a:r>
        </a:p>
      </dsp:txBody>
      <dsp:txXfrm>
        <a:off x="621559" y="181610"/>
        <a:ext cx="9362499" cy="377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MPC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based</a:t>
          </a:r>
          <a:r>
            <a:rPr lang="it-IT" sz="1800" kern="1200" dirty="0"/>
            <a:t> on cost </a:t>
          </a:r>
          <a:r>
            <a:rPr lang="it-IT" sz="1800" kern="1200" dirty="0" err="1"/>
            <a:t>minimization</a:t>
          </a:r>
          <a:r>
            <a:rPr lang="it-IT" sz="1800" kern="1200" dirty="0"/>
            <a:t> in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steps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AS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always</a:t>
          </a:r>
          <a:r>
            <a:rPr lang="it-IT" sz="1800" kern="1200" dirty="0"/>
            <a:t> </a:t>
          </a:r>
          <a:r>
            <a:rPr lang="it-IT" sz="1800" kern="1200" dirty="0" err="1"/>
            <a:t>guaranteed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For AS </a:t>
          </a:r>
          <a:r>
            <a:rPr lang="it-IT" sz="1800" kern="1200" dirty="0" err="1"/>
            <a:t>stability</a:t>
          </a:r>
          <a:r>
            <a:rPr lang="it-IT" sz="1800" kern="1200" dirty="0"/>
            <a:t> </a:t>
          </a:r>
          <a:r>
            <a:rPr lang="it-IT" sz="1800" kern="1200" dirty="0" err="1"/>
            <a:t>results</a:t>
          </a:r>
          <a:r>
            <a:rPr lang="it-IT" sz="1800" kern="1200" dirty="0"/>
            <a:t> in </a:t>
          </a:r>
          <a:r>
            <a:rPr lang="it-IT" sz="1800" kern="1200" dirty="0" err="1"/>
            <a:t>uncostrained</a:t>
          </a:r>
          <a:r>
            <a:rPr lang="it-IT" sz="1800" kern="1200" dirty="0"/>
            <a:t> case: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</a:t>
          </a:r>
          <a:r>
            <a:rPr lang="it-IT" sz="1800" kern="1200" dirty="0" err="1"/>
            <a:t>sufficently</a:t>
          </a:r>
          <a:r>
            <a:rPr lang="it-IT" sz="1800" kern="1200" dirty="0"/>
            <a:t> long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Boundary </a:t>
          </a:r>
          <a:r>
            <a:rPr lang="it-IT" sz="1800" kern="1200" dirty="0" err="1"/>
            <a:t>matrix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equal</a:t>
          </a:r>
          <a:r>
            <a:rPr lang="it-IT" sz="1800" kern="1200" dirty="0"/>
            <a:t> to </a:t>
          </a:r>
          <a:r>
            <a:rPr lang="it-IT" sz="1800" kern="1200" dirty="0" err="1"/>
            <a:t>Riccati</a:t>
          </a:r>
          <a:r>
            <a:rPr lang="it-IT" sz="1800" kern="1200" dirty="0"/>
            <a:t> </a:t>
          </a:r>
          <a:r>
            <a:rPr lang="it-IT" sz="1800" kern="1200" dirty="0" err="1"/>
            <a:t>solution</a:t>
          </a:r>
          <a:r>
            <a:rPr lang="it-IT" sz="1800" kern="1200" dirty="0"/>
            <a:t> </a:t>
          </a:r>
          <a:r>
            <a:rPr lang="it-IT" sz="1800" kern="1200" dirty="0" err="1"/>
            <a:t>equation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𝑃</m:t>
                  </m:r>
                </m:e>
              </m:acc>
            </m:oMath>
          </a14:m>
          <a:r>
            <a:rPr lang="it-IT" sz="1800" kern="1200" dirty="0"/>
            <a:t> </a:t>
          </a:r>
          <a:r>
            <a:rPr lang="it-IT" sz="1800" kern="1200" dirty="0" err="1"/>
            <a:t>even</a:t>
          </a:r>
          <a:r>
            <a:rPr lang="it-IT" sz="1800" kern="1200" dirty="0"/>
            <a:t> </a:t>
          </a:r>
          <a:r>
            <a:rPr lang="it-IT" sz="1800" kern="1200" dirty="0" err="1"/>
            <a:t>if</a:t>
          </a:r>
          <a:r>
            <a:rPr lang="it-IT" sz="1800" kern="1200" dirty="0"/>
            <a:t> </a:t>
          </a:r>
          <a:r>
            <a:rPr lang="it-IT" sz="1800" kern="1200" dirty="0" err="1"/>
            <a:t>optimal</a:t>
          </a:r>
          <a:r>
            <a:rPr lang="it-IT" sz="1800" kern="1200" dirty="0"/>
            <a:t> control </a:t>
          </a:r>
          <a:r>
            <a:rPr lang="it-IT" sz="1800" kern="1200" dirty="0" err="1"/>
            <a:t>problem</a:t>
          </a:r>
          <a:r>
            <a:rPr lang="it-IT" sz="1800" kern="1200" dirty="0"/>
            <a:t>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feasable</a:t>
          </a:r>
          <a:r>
            <a:rPr lang="it-IT" sz="1800" kern="1200" dirty="0"/>
            <a:t> with </a:t>
          </a:r>
          <a:r>
            <a:rPr lang="it-IT" sz="1800" kern="1200" dirty="0" err="1"/>
            <a:t>constraints</a:t>
          </a:r>
          <a:r>
            <a:rPr lang="it-IT" sz="1800" kern="1200" dirty="0"/>
            <a:t>.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short </a:t>
          </a: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cannot</a:t>
          </a:r>
          <a:r>
            <a:rPr lang="it-IT" sz="1800" kern="1200" dirty="0"/>
            <a:t> </a:t>
          </a:r>
          <a:r>
            <a:rPr lang="it-IT" sz="1800" kern="1200" dirty="0" err="1"/>
            <a:t>acheive</a:t>
          </a:r>
          <a:r>
            <a:rPr lang="it-IT" sz="1800" kern="1200" dirty="0"/>
            <a:t> AS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i="0" u="none" strike="noStrike" kern="1200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kern="1200" dirty="0">
            <a:solidFill>
              <a:schemeClr val="bg1"/>
            </a:solidFill>
          </a:endParaRPr>
        </a:p>
      </dsp:txBody>
      <dsp:txXfrm>
        <a:off x="621559" y="181610"/>
        <a:ext cx="9362499" cy="3775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𝑀𝑜𝑑𝑒𝑙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{"/>
                  <m:endChr m:val="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eqArr>
                    <m:eqArr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𝐶𝑜𝑛𝑡𝑟𝑜𝑙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𝑠𝑒𝑞𝑢𝑒𝑛𝑐𝑒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,…,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it-IT" sz="1800" b="0" kern="1200" dirty="0"/>
            <a:t>  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𝐶𝑜𝑠𝑡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𝑓𝑢𝑛𝑐𝑡𝑖𝑜𝑛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𝑁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sSubSup>
                    <m:sSub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sub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𝑅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′≥0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𝑃𝑟𝑒𝑑𝑖𝑐𝑡𝑖𝑜𝑛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h𝑜𝑟𝑖𝑧𝑜𝑛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of linear systems in state </a:t>
          </a:r>
          <a:r>
            <a:rPr lang="it-IT" sz="2400" kern="1200" dirty="0" err="1"/>
            <a:t>space</a:t>
          </a:r>
          <a:r>
            <a:rPr lang="it-IT" sz="2400" kern="1200" dirty="0"/>
            <a:t> </a:t>
          </a:r>
          <a:r>
            <a:rPr lang="it-IT" sz="2400" kern="1200" dirty="0" err="1"/>
            <a:t>form</a:t>
          </a:r>
          <a:endParaRPr lang="it-IT" sz="2400" kern="1200" dirty="0"/>
        </a:p>
      </dsp:txBody>
      <dsp:txXfrm>
        <a:off x="574499" y="179539"/>
        <a:ext cx="6995704" cy="373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+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sSup>
                    <m:s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e>
              </m:nary>
              <m:r>
                <a:rPr lang="it-IT" sz="1800" b="0" i="1" kern="1200" smtClean="0">
                  <a:latin typeface="Cambria Math" panose="02040503050406030204" pitchFamily="18" charset="0"/>
                </a:rPr>
                <m:t>𝐵𝑢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  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it-IT" sz="1800" b="0" kern="1200" dirty="0"/>
        </a:p>
        <a:p>
          <a:pPr marL="171450" lvl="1" indent="-171450" algn="just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+2)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mr>
                  </m:m>
                </m:e>
              </m:d>
            </m:oMath>
          </a14:m>
          <a:endParaRPr lang="it-IT" sz="17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𝒬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mr>
                    </m:m>
                  </m:e>
                </m:d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ℛ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mr>
                    </m:m>
                  </m:e>
                </m:d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lim>
                      </m:limLow>
                    </m:fNam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fName>
                    <m:e>
                      <m:acc>
                        <m:accPr>
                          <m:chr m:val="̅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𝐽</m:t>
                  </m:r>
                </m:e>
              </m:acc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290545"/>
          <a:ext cx="11298872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4855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𝐻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b="1" kern="1200" dirty="0"/>
            <a:t>Matlab </a:t>
          </a:r>
          <a:r>
            <a:rPr lang="it-IT" sz="1800" b="1" kern="1200" dirty="0" err="1"/>
            <a:t>function</a:t>
          </a:r>
          <a:r>
            <a:rPr lang="it-IT" sz="1800" b="1" kern="1200" dirty="0"/>
            <a:t>: </a:t>
          </a:r>
        </a:p>
      </dsp:txBody>
      <dsp:txXfrm>
        <a:off x="0" y="290545"/>
        <a:ext cx="11298872" cy="3984128"/>
      </dsp:txXfrm>
    </dsp:sp>
    <dsp:sp modelId="{18D1E0BD-EB6F-4B7F-A153-5DA7CC7C921B}">
      <dsp:nvSpPr>
        <dsp:cNvPr id="0" name=""/>
        <dsp:cNvSpPr/>
      </dsp:nvSpPr>
      <dsp:spPr>
        <a:xfrm>
          <a:off x="584839" y="157352"/>
          <a:ext cx="7424237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Quadprog</a:t>
          </a:r>
          <a:r>
            <a:rPr lang="it-IT" sz="2400" kern="1200" dirty="0"/>
            <a:t> in Matlab</a:t>
          </a:r>
        </a:p>
      </dsp:txBody>
      <dsp:txXfrm>
        <a:off x="605325" y="177838"/>
        <a:ext cx="7383265" cy="378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407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</a:t>
          </a:r>
          <a:r>
            <a:rPr lang="it-IT" sz="2400" kern="1200" dirty="0" err="1"/>
            <a:t>without</a:t>
          </a:r>
          <a:r>
            <a:rPr lang="it-IT" sz="2400" kern="1200" dirty="0"/>
            <a:t> info in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9599895" cy="3775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80538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MPC </a:t>
          </a:r>
          <a:r>
            <a:rPr lang="it-IT" sz="2400" kern="1200" dirty="0" err="1"/>
            <a:t>without</a:t>
          </a:r>
          <a:r>
            <a:rPr lang="it-IT" sz="2400" kern="1200" dirty="0"/>
            <a:t>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9639692" cy="3775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0519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11095" cy="377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10708269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4855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0" kern="1200" dirty="0"/>
            <a:t>The </a:t>
          </a:r>
          <a:r>
            <a:rPr lang="en-US" sz="1800" b="0" kern="1200" dirty="0"/>
            <a:t>model is linearized at an altitude of 5000 m and a speed of 128.2 m/sec</a:t>
          </a:r>
          <a:endParaRPr lang="it-IT" sz="1800" b="1" kern="1200" dirty="0"/>
        </a:p>
      </dsp:txBody>
      <dsp:txXfrm>
        <a:off x="0" y="351472"/>
        <a:ext cx="10708269" cy="3984128"/>
      </dsp:txXfrm>
    </dsp:sp>
    <dsp:sp modelId="{18D1E0BD-EB6F-4B7F-A153-5DA7CC7C921B}">
      <dsp:nvSpPr>
        <dsp:cNvPr id="0" name=""/>
        <dsp:cNvSpPr/>
      </dsp:nvSpPr>
      <dsp:spPr>
        <a:xfrm>
          <a:off x="554269" y="157352"/>
          <a:ext cx="7036164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Model</a:t>
          </a:r>
        </a:p>
      </dsp:txBody>
      <dsp:txXfrm>
        <a:off x="574755" y="177838"/>
        <a:ext cx="6995192" cy="378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75718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 </a:t>
          </a:r>
          <a:r>
            <a:rPr lang="it-IT" sz="2400" kern="1200" dirty="0" err="1"/>
            <a:t>Results</a:t>
          </a:r>
          <a:r>
            <a:rPr lang="it-IT" sz="2400" kern="1200" dirty="0"/>
            <a:t> for 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8716339" cy="3775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109199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68353" cy="3775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0089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𝐴</m:t>
                    </m:r>
                  </m:e>
                </m:acc>
                <m:r>
                  <a:rPr lang="it-IT" sz="1800" b="0" i="1" kern="1200" smtClean="0">
                    <a:latin typeface="Cambria Math" panose="02040503050406030204" pitchFamily="18" charset="0"/>
                  </a:rPr>
                  <m:t>𝑈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𝑘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)≤</m:t>
                </m:r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</m:acc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r>
            <a:rPr lang="it-IT" sz="1800" b="0" kern="1200" dirty="0"/>
            <a:t>,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0089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2005848" y="119154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r>
            <a:rPr lang="it-IT" sz="2400" kern="1200" dirty="0"/>
            <a:t>          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2026078" y="139384"/>
        <a:ext cx="7383777" cy="3739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253851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277182"/>
        <a:ext cx="3517682" cy="431283"/>
      </dsp:txXfrm>
    </dsp:sp>
    <dsp:sp modelId="{00B867C0-9A63-42A7-AC83-D9D83C2BE6F0}">
      <dsp:nvSpPr>
        <dsp:cNvPr id="0" name=""/>
        <dsp:cNvSpPr/>
      </dsp:nvSpPr>
      <dsp:spPr>
        <a:xfrm>
          <a:off x="0" y="786516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09847"/>
        <a:ext cx="3517682" cy="43128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9490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815776"/>
        <a:ext cx="3237458" cy="385885"/>
      </dsp:txXfrm>
    </dsp:sp>
    <dsp:sp modelId="{00B867C0-9A63-42A7-AC83-D9D83C2BE6F0}">
      <dsp:nvSpPr>
        <dsp:cNvPr id="0" name=""/>
        <dsp:cNvSpPr/>
      </dsp:nvSpPr>
      <dsp:spPr>
        <a:xfrm>
          <a:off x="0" y="127149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292371"/>
        <a:ext cx="3237458" cy="385885"/>
      </dsp:txXfrm>
    </dsp:sp>
    <dsp:sp modelId="{1DD775E4-F213-4643-9703-828F1DD7DF38}">
      <dsp:nvSpPr>
        <dsp:cNvPr id="0" name=""/>
        <dsp:cNvSpPr/>
      </dsp:nvSpPr>
      <dsp:spPr>
        <a:xfrm>
          <a:off x="0" y="174809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sz="17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768966"/>
        <a:ext cx="3237458" cy="385885"/>
      </dsp:txXfrm>
    </dsp:sp>
    <dsp:sp modelId="{F30EF169-F261-4B16-BC12-7D0903F24FA5}">
      <dsp:nvSpPr>
        <dsp:cNvPr id="0" name=""/>
        <dsp:cNvSpPr/>
      </dsp:nvSpPr>
      <dsp:spPr>
        <a:xfrm>
          <a:off x="0" y="222468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245561"/>
        <a:ext cx="3237458" cy="385885"/>
      </dsp:txXfrm>
    </dsp:sp>
    <dsp:sp modelId="{68CC8373-9138-4F98-9FBE-A575960FB7EF}">
      <dsp:nvSpPr>
        <dsp:cNvPr id="0" name=""/>
        <dsp:cNvSpPr/>
      </dsp:nvSpPr>
      <dsp:spPr>
        <a:xfrm>
          <a:off x="0" y="270128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722156"/>
        <a:ext cx="3237458" cy="38588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3755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3344"/>
        <a:ext cx="3512770" cy="476681"/>
      </dsp:txXfrm>
    </dsp:sp>
    <dsp:sp modelId="{00B867C0-9A63-42A7-AC83-D9D83C2BE6F0}">
      <dsp:nvSpPr>
        <dsp:cNvPr id="0" name=""/>
        <dsp:cNvSpPr/>
      </dsp:nvSpPr>
      <dsp:spPr>
        <a:xfrm>
          <a:off x="0" y="62629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52079"/>
        <a:ext cx="3512770" cy="476681"/>
      </dsp:txXfrm>
    </dsp:sp>
    <dsp:sp modelId="{726497E7-4348-4BC5-897B-4FBC98B10553}">
      <dsp:nvSpPr>
        <dsp:cNvPr id="0" name=""/>
        <dsp:cNvSpPr/>
      </dsp:nvSpPr>
      <dsp:spPr>
        <a:xfrm>
          <a:off x="0" y="121502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240814"/>
        <a:ext cx="3512770" cy="476681"/>
      </dsp:txXfrm>
    </dsp:sp>
    <dsp:sp modelId="{2AAA2043-9785-4E66-AD85-0526F282382D}">
      <dsp:nvSpPr>
        <dsp:cNvPr id="0" name=""/>
        <dsp:cNvSpPr/>
      </dsp:nvSpPr>
      <dsp:spPr>
        <a:xfrm>
          <a:off x="0" y="180376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829549"/>
        <a:ext cx="3512770" cy="47668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±15° (±0,262 </m:t>
              </m:r>
            </m:oMath>
          </a14:m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Pitch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±20°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±0,349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</a:t>
          </a:r>
          <a:r>
            <a:rPr lang="it-IT" sz="1800" b="1" kern="1200" dirty="0" err="1"/>
            <a:t>slew</a:t>
          </a:r>
          <a:r>
            <a:rPr lang="it-IT" sz="1800" b="1" kern="1200" dirty="0"/>
            <a:t> rate</a:t>
          </a:r>
          <a:r>
            <a:rPr lang="it-IT" sz="1800" b="0" kern="1200" dirty="0"/>
            <a:t>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±30°/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𝑠𝑒𝑐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±0,524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rad/s)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72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490" y="177838"/>
        <a:ext cx="3716650" cy="37868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DF7D2-62EE-4BAE-A07F-EBE2BEC04CB1}">
      <dsp:nvSpPr>
        <dsp:cNvPr id="0" name=""/>
        <dsp:cNvSpPr/>
      </dsp:nvSpPr>
      <dsp:spPr>
        <a:xfrm>
          <a:off x="-139665" y="817"/>
          <a:ext cx="2668298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21E92-43F1-4DDD-8393-181801306D0B}">
      <dsp:nvSpPr>
        <dsp:cNvPr id="0" name=""/>
        <dsp:cNvSpPr/>
      </dsp:nvSpPr>
      <dsp:spPr>
        <a:xfrm>
          <a:off x="0" y="133499"/>
          <a:ext cx="2668298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sz="1900" kern="1200" dirty="0">
            <a:latin typeface="+mn-lt"/>
          </a:endParaRPr>
        </a:p>
      </dsp:txBody>
      <dsp:txXfrm>
        <a:off x="23378" y="156877"/>
        <a:ext cx="2621542" cy="751431"/>
      </dsp:txXfrm>
    </dsp:sp>
    <dsp:sp modelId="{3978BB5C-29FD-4FAF-A929-C5AA12AD7295}">
      <dsp:nvSpPr>
        <dsp:cNvPr id="0" name=""/>
        <dsp:cNvSpPr/>
      </dsp:nvSpPr>
      <dsp:spPr>
        <a:xfrm>
          <a:off x="3295355" y="1458"/>
          <a:ext cx="2894304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A78A87-647A-44AE-AB84-8C642EA21117}">
      <dsp:nvSpPr>
        <dsp:cNvPr id="0" name=""/>
        <dsp:cNvSpPr/>
      </dsp:nvSpPr>
      <dsp:spPr>
        <a:xfrm>
          <a:off x="3435020" y="134141"/>
          <a:ext cx="2894304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sz="1900" kern="1200" dirty="0">
            <a:latin typeface="+mn-lt"/>
          </a:endParaRPr>
        </a:p>
      </dsp:txBody>
      <dsp:txXfrm>
        <a:off x="3458398" y="157519"/>
        <a:ext cx="2847548" cy="751431"/>
      </dsp:txXfrm>
    </dsp:sp>
    <dsp:sp modelId="{85DA6519-B1C7-4E4E-BAA0-D76F5673F6D9}">
      <dsp:nvSpPr>
        <dsp:cNvPr id="0" name=""/>
        <dsp:cNvSpPr/>
      </dsp:nvSpPr>
      <dsp:spPr>
        <a:xfrm>
          <a:off x="7244364" y="-30272"/>
          <a:ext cx="2348771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6479-3AD1-4440-A331-FD5F8DA1E9E4}">
      <dsp:nvSpPr>
        <dsp:cNvPr id="0" name=""/>
        <dsp:cNvSpPr/>
      </dsp:nvSpPr>
      <dsp:spPr>
        <a:xfrm>
          <a:off x="7384029" y="102410"/>
          <a:ext cx="2348771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sz="1900" kern="1200" dirty="0">
            <a:latin typeface="+mn-lt"/>
          </a:endParaRPr>
        </a:p>
      </dsp:txBody>
      <dsp:txXfrm>
        <a:off x="7407407" y="125788"/>
        <a:ext cx="2302015" cy="75143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1609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2000" kern="1200" dirty="0">
            <a:solidFill>
              <a:schemeClr val="bg1"/>
            </a:solidFill>
            <a:latin typeface="+mn-lt"/>
          </a:endParaRPr>
        </a:p>
      </dsp:txBody>
      <dsp:txXfrm>
        <a:off x="25327" y="96936"/>
        <a:ext cx="3731278" cy="468167"/>
      </dsp:txXfrm>
    </dsp:sp>
    <dsp:sp modelId="{00B867C0-9A63-42A7-AC83-D9D83C2BE6F0}">
      <dsp:nvSpPr>
        <dsp:cNvPr id="0" name=""/>
        <dsp:cNvSpPr/>
      </dsp:nvSpPr>
      <dsp:spPr>
        <a:xfrm>
          <a:off x="0" y="648031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sz="2000" kern="1200" dirty="0">
            <a:solidFill>
              <a:schemeClr val="bg1"/>
            </a:solidFill>
          </a:endParaRPr>
        </a:p>
      </dsp:txBody>
      <dsp:txXfrm>
        <a:off x="25327" y="673358"/>
        <a:ext cx="3731278" cy="46816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60764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4095"/>
        <a:ext cx="4613183" cy="431283"/>
      </dsp:txXfrm>
    </dsp:sp>
    <dsp:sp modelId="{00B867C0-9A63-42A7-AC83-D9D83C2BE6F0}">
      <dsp:nvSpPr>
        <dsp:cNvPr id="0" name=""/>
        <dsp:cNvSpPr/>
      </dsp:nvSpPr>
      <dsp:spPr>
        <a:xfrm>
          <a:off x="0" y="593429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616760"/>
        <a:ext cx="4613183" cy="43128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14826"/>
          <a:ext cx="5282886" cy="66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2384" y="47210"/>
        <a:ext cx="5218118" cy="598617"/>
      </dsp:txXfrm>
    </dsp:sp>
    <dsp:sp modelId="{00B867C0-9A63-42A7-AC83-D9D83C2BE6F0}">
      <dsp:nvSpPr>
        <dsp:cNvPr id="0" name=""/>
        <dsp:cNvSpPr/>
      </dsp:nvSpPr>
      <dsp:spPr>
        <a:xfrm>
          <a:off x="0" y="750211"/>
          <a:ext cx="5282886" cy="63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1156" y="781367"/>
        <a:ext cx="5220574" cy="57592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4117"/>
          <a:ext cx="3049573" cy="86112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kern="1200" dirty="0">
            <a:solidFill>
              <a:schemeClr val="tx2">
                <a:lumMod val="85000"/>
                <a:lumOff val="15000"/>
              </a:schemeClr>
            </a:solidFill>
          </a:endParaRPr>
        </a:p>
      </dsp:txBody>
      <dsp:txXfrm>
        <a:off x="42036" y="46153"/>
        <a:ext cx="2965501" cy="77704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151963"/>
          <a:ext cx="3049573" cy="121680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sp:txBody>
      <dsp:txXfrm>
        <a:off x="59399" y="211362"/>
        <a:ext cx="2930775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896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= 0°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02</m:t>
                  </m:r>
                </m:sub>
              </m:sSub>
            </m:oMath>
          </a14:m>
          <a:r>
            <a:rPr lang="it-IT" sz="1800" b="0" kern="1200" dirty="0"/>
            <a:t>: Pitch angle = 15° = 0.2618 rad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03</m:t>
                  </m:r>
                </m:sub>
              </m:sSub>
            </m:oMath>
          </a14:m>
          <a:r>
            <a:rPr lang="it-IT" sz="1800" b="0" kern="1200" dirty="0"/>
            <a:t>: Pitch rate = 0 rad/s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= -300 m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896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Initial</a:t>
          </a:r>
          <a:r>
            <a:rPr lang="it-IT" sz="2400" kern="1200" dirty="0"/>
            <a:t> States</a:t>
          </a:r>
        </a:p>
      </dsp:txBody>
      <dsp:txXfrm>
        <a:off x="316490" y="177838"/>
        <a:ext cx="3716650" cy="37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1000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General rules for computing LQ controller</a:t>
          </a:r>
        </a:p>
      </dsp:txBody>
      <dsp:txXfrm>
        <a:off x="574499" y="179539"/>
        <a:ext cx="6995704" cy="373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4418"/>
          <a:ext cx="5433551" cy="308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153627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=2∗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𝜋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&gt;2∗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  <m:r>
                <a:rPr lang="it-IT" sz="1800" b="0" i="1" kern="1200" smtClean="0">
                  <a:latin typeface="Cambria Math" panose="02040503050406030204" pitchFamily="18" charset="0"/>
                </a:rPr>
                <m:t>=0,0793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44418"/>
        <a:ext cx="5433551" cy="3083014"/>
      </dsp:txXfrm>
    </dsp:sp>
    <dsp:sp modelId="{18D1E0BD-EB6F-4B7F-A153-5DA7CC7C921B}">
      <dsp:nvSpPr>
        <dsp:cNvPr id="0" name=""/>
        <dsp:cNvSpPr/>
      </dsp:nvSpPr>
      <dsp:spPr>
        <a:xfrm>
          <a:off x="281245" y="154216"/>
          <a:ext cx="3570265" cy="4060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Shannon </a:t>
          </a:r>
          <a:r>
            <a:rPr lang="it-IT" sz="2400" kern="1200" dirty="0" err="1"/>
            <a:t>Theorem</a:t>
          </a:r>
          <a:endParaRPr lang="it-IT" sz="2400" kern="1200" dirty="0"/>
        </a:p>
      </dsp:txBody>
      <dsp:txXfrm>
        <a:off x="301066" y="174037"/>
        <a:ext cx="3530623" cy="36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Simulink</a:t>
          </a:r>
          <a:r>
            <a:rPr lang="it-IT" sz="2400" kern="1200" dirty="0"/>
            <a:t> </a:t>
          </a:r>
          <a:r>
            <a:rPr lang="it-IT" sz="2400" kern="1200" dirty="0" err="1"/>
            <a:t>Scheme</a:t>
          </a:r>
          <a:r>
            <a:rPr lang="it-IT" sz="2400" kern="1200" dirty="0"/>
            <a:t>: </a:t>
          </a:r>
          <a:r>
            <a:rPr lang="it-IT" sz="2400" kern="1200" dirty="0" err="1"/>
            <a:t>Discretized</a:t>
          </a:r>
          <a:r>
            <a:rPr lang="it-IT" sz="2400" kern="1200" dirty="0"/>
            <a:t> Controller 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8173081" cy="377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</a:t>
          </a:r>
          <a:r>
            <a:rPr lang="it-IT" sz="2400" kern="1200" dirty="0" err="1"/>
            <a:t>Discretized</a:t>
          </a:r>
          <a:r>
            <a:rPr lang="it-IT" sz="2400" kern="1200" dirty="0"/>
            <a:t> Controller</a:t>
          </a:r>
        </a:p>
      </dsp:txBody>
      <dsp:txXfrm>
        <a:off x="621559" y="181610"/>
        <a:ext cx="8173081" cy="377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Angle</a:t>
          </a:r>
        </a:p>
      </dsp:txBody>
      <dsp:txXfrm>
        <a:off x="621559" y="181610"/>
        <a:ext cx="9362499" cy="37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10/07/2022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10/07/2022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7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3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4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74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86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469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259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200" b="0" dirty="0"/>
              </a:p>
              <a:p>
                <a:pPr rtl="0"/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</a:rPr>
                  <a:t>𝑙𝑏=−0,262 𝑟𝑎𝑑;  𝑢𝑏=0,262 𝑟𝑎𝑑</a:t>
                </a:r>
                <a:endParaRPr lang="it-IT" sz="1200" b="0" dirty="0"/>
              </a:p>
              <a:p>
                <a:pPr rtl="0"/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746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6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5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53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29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6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66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2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84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96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2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POINT 8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55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19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55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885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resistance</a:t>
            </a:r>
            <a:r>
              <a:rPr lang="it-IT" dirty="0"/>
              <a:t> 15000N    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from the </a:t>
            </a:r>
            <a:r>
              <a:rPr lang="it-IT" dirty="0" err="1"/>
              <a:t>section</a:t>
            </a:r>
            <a:r>
              <a:rPr lang="it-IT" dirty="0"/>
              <a:t> of the </a:t>
            </a:r>
            <a:r>
              <a:rPr lang="it-IT" dirty="0" err="1"/>
              <a:t>wire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01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575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6373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289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673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4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17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510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661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31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26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84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3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0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0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5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6.xml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0.xml"/><Relationship Id="rId3" Type="http://schemas.openxmlformats.org/officeDocument/2006/relationships/diagramData" Target="../diagrams/data11.xml"/><Relationship Id="rId7" Type="http://schemas.microsoft.com/office/2007/relationships/diagramDrawing" Target="../diagrams/drawing7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diagramData" Target="../diagrams/data13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0.xml"/><Relationship Id="rId3" Type="http://schemas.openxmlformats.org/officeDocument/2006/relationships/diagramData" Target="../diagrams/data20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0.xml"/><Relationship Id="rId3" Type="http://schemas.openxmlformats.org/officeDocument/2006/relationships/diagramData" Target="../diagrams/data21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13" Type="http://schemas.openxmlformats.org/officeDocument/2006/relationships/image" Target="../media/image2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16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17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image" Target="../media/image27.png"/><Relationship Id="rId3" Type="http://schemas.openxmlformats.org/officeDocument/2006/relationships/diagramData" Target="../diagrams/data27.xml"/><Relationship Id="rId7" Type="http://schemas.microsoft.com/office/2007/relationships/diagramDrawing" Target="../diagrams/drawing19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21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2.png"/><Relationship Id="rId3" Type="http://schemas.openxmlformats.org/officeDocument/2006/relationships/diagramData" Target="../diagrams/data32.xml"/><Relationship Id="rId7" Type="http://schemas.microsoft.com/office/2007/relationships/diagramDrawing" Target="../diagrams/drawing22.xml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32.png"/><Relationship Id="rId5" Type="http://schemas.openxmlformats.org/officeDocument/2006/relationships/diagramQuickStyle" Target="../diagrams/quickStyle22.xml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diagramData" Target="../diagrams/data33.xml"/><Relationship Id="rId7" Type="http://schemas.microsoft.com/office/2007/relationships/diagramDrawing" Target="../diagrams/drawing23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diagramData" Target="../diagrams/data34.xml"/><Relationship Id="rId7" Type="http://schemas.microsoft.com/office/2007/relationships/diagramDrawing" Target="../diagrams/drawing24.xml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52.png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0.xml"/><Relationship Id="rId3" Type="http://schemas.openxmlformats.org/officeDocument/2006/relationships/diagramData" Target="../diagrams/data3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0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1" Type="http://schemas.openxmlformats.org/officeDocument/2006/relationships/image" Target="../media/image7.png"/><Relationship Id="rId7" Type="http://schemas.microsoft.com/office/2007/relationships/diagramDrawing" Target="../diagrams/drawing3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.xml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73.emf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3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diagramData" Target="../diagrams/data3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diagramData" Target="../diagrams/data3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microsoft.com/office/2007/relationships/diagramDrawing" Target="../diagrams/drawing29.xml"/><Relationship Id="rId18" Type="http://schemas.microsoft.com/office/2007/relationships/diagramDrawing" Target="../diagrams/drawing30.xml"/><Relationship Id="rId26" Type="http://schemas.openxmlformats.org/officeDocument/2006/relationships/image" Target="../media/image79.png"/><Relationship Id="rId3" Type="http://schemas.microsoft.com/office/2007/relationships/media" Target="../media/media2.mp4"/><Relationship Id="rId21" Type="http://schemas.openxmlformats.org/officeDocument/2006/relationships/diagramQuickStyle" Target="../diagrams/quickStyle31.xml"/><Relationship Id="rId7" Type="http://schemas.openxmlformats.org/officeDocument/2006/relationships/slideLayout" Target="../slideLayouts/slideLayout9.xml"/><Relationship Id="rId12" Type="http://schemas.openxmlformats.org/officeDocument/2006/relationships/diagramColors" Target="../diagrams/colors29.xml"/><Relationship Id="rId17" Type="http://schemas.openxmlformats.org/officeDocument/2006/relationships/diagramColors" Target="../diagrams/colors30.xml"/><Relationship Id="rId25" Type="http://schemas.openxmlformats.org/officeDocument/2006/relationships/image" Target="../media/image78.png"/><Relationship Id="rId2" Type="http://schemas.openxmlformats.org/officeDocument/2006/relationships/video" Target="../media/media1.mp4"/><Relationship Id="rId16" Type="http://schemas.openxmlformats.org/officeDocument/2006/relationships/diagramQuickStyle" Target="../diagrams/quickStyle30.xml"/><Relationship Id="rId20" Type="http://schemas.openxmlformats.org/officeDocument/2006/relationships/diagramLayout" Target="../diagrams/layout31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QuickStyle" Target="../diagrams/quickStyle29.xml"/><Relationship Id="rId24" Type="http://schemas.openxmlformats.org/officeDocument/2006/relationships/image" Target="../media/image77.png"/><Relationship Id="rId5" Type="http://schemas.microsoft.com/office/2007/relationships/media" Target="../media/media3.mp4"/><Relationship Id="rId15" Type="http://schemas.openxmlformats.org/officeDocument/2006/relationships/diagramLayout" Target="../diagrams/layout30.xml"/><Relationship Id="rId23" Type="http://schemas.microsoft.com/office/2007/relationships/diagramDrawing" Target="../diagrams/drawing31.xml"/><Relationship Id="rId10" Type="http://schemas.openxmlformats.org/officeDocument/2006/relationships/diagramLayout" Target="../diagrams/layout29.xml"/><Relationship Id="rId19" Type="http://schemas.openxmlformats.org/officeDocument/2006/relationships/diagramData" Target="../diagrams/data41.xml"/><Relationship Id="rId4" Type="http://schemas.openxmlformats.org/officeDocument/2006/relationships/video" Target="../media/media2.mp4"/><Relationship Id="rId9" Type="http://schemas.openxmlformats.org/officeDocument/2006/relationships/diagramData" Target="../diagrams/data39.xml"/><Relationship Id="rId14" Type="http://schemas.openxmlformats.org/officeDocument/2006/relationships/diagramData" Target="../diagrams/data40.xml"/><Relationship Id="rId22" Type="http://schemas.openxmlformats.org/officeDocument/2006/relationships/diagramColors" Target="../diagrams/colors3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image" Target="../media/image83.png"/><Relationship Id="rId3" Type="http://schemas.openxmlformats.org/officeDocument/2006/relationships/diagramData" Target="../diagrams/data42.xml"/><Relationship Id="rId7" Type="http://schemas.microsoft.com/office/2007/relationships/diagramDrawing" Target="../diagrams/drawing32.xml"/><Relationship Id="rId12" Type="http://schemas.microsoft.com/office/2007/relationships/hdphoto" Target="../media/hdphoto3.wdp"/><Relationship Id="rId17" Type="http://schemas.openxmlformats.org/officeDocument/2006/relationships/chart" Target="../charts/chart1.xml"/><Relationship Id="rId2" Type="http://schemas.openxmlformats.org/officeDocument/2006/relationships/notesSlide" Target="../notesSlides/notesSlide4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82.png"/><Relationship Id="rId5" Type="http://schemas.openxmlformats.org/officeDocument/2006/relationships/diagramQuickStyle" Target="../diagrams/quickStyle32.xml"/><Relationship Id="rId15" Type="http://schemas.openxmlformats.org/officeDocument/2006/relationships/image" Target="../media/image84.png"/><Relationship Id="rId10" Type="http://schemas.microsoft.com/office/2007/relationships/hdphoto" Target="../media/hdphoto2.wdp"/><Relationship Id="rId4" Type="http://schemas.openxmlformats.org/officeDocument/2006/relationships/diagramLayout" Target="../diagrams/layout32.xml"/><Relationship Id="rId9" Type="http://schemas.openxmlformats.org/officeDocument/2006/relationships/image" Target="../media/image81.png"/><Relationship Id="rId1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image" Target="../media/image89.png"/><Relationship Id="rId18" Type="http://schemas.microsoft.com/office/2007/relationships/hdphoto" Target="../media/hdphoto8.wdp"/><Relationship Id="rId3" Type="http://schemas.openxmlformats.org/officeDocument/2006/relationships/diagramData" Target="../diagrams/data43.xml"/><Relationship Id="rId7" Type="http://schemas.microsoft.com/office/2007/relationships/diagramDrawing" Target="../diagrams/drawing33.xml"/><Relationship Id="rId12" Type="http://schemas.microsoft.com/office/2007/relationships/hdphoto" Target="../media/hdphoto3.wdp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3.xml"/><Relationship Id="rId11" Type="http://schemas.openxmlformats.org/officeDocument/2006/relationships/image" Target="../media/image82.png"/><Relationship Id="rId5" Type="http://schemas.openxmlformats.org/officeDocument/2006/relationships/diagramQuickStyle" Target="../diagrams/quickStyle33.xml"/><Relationship Id="rId15" Type="http://schemas.openxmlformats.org/officeDocument/2006/relationships/image" Target="../media/image90.png"/><Relationship Id="rId10" Type="http://schemas.microsoft.com/office/2007/relationships/hdphoto" Target="../media/hdphoto2.wdp"/><Relationship Id="rId4" Type="http://schemas.openxmlformats.org/officeDocument/2006/relationships/diagramLayout" Target="../diagrams/layout33.xml"/><Relationship Id="rId9" Type="http://schemas.openxmlformats.org/officeDocument/2006/relationships/image" Target="../media/image81.png"/><Relationship Id="rId1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4.xml"/><Relationship Id="rId12" Type="http://schemas.microsoft.com/office/2007/relationships/hdphoto" Target="../media/hdphoto10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95.png"/><Relationship Id="rId5" Type="http://schemas.openxmlformats.org/officeDocument/2006/relationships/diagramQuickStyle" Target="../diagrams/quickStyle34.xml"/><Relationship Id="rId10" Type="http://schemas.microsoft.com/office/2007/relationships/hdphoto" Target="../media/hdphoto9.wdp"/><Relationship Id="rId4" Type="http://schemas.openxmlformats.org/officeDocument/2006/relationships/diagramLayout" Target="../diagrams/layout34.xml"/><Relationship Id="rId9" Type="http://schemas.openxmlformats.org/officeDocument/2006/relationships/image" Target="../media/image94.png"/><Relationship Id="rId1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8.emf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5.xml"/><Relationship Id="rId3" Type="http://schemas.openxmlformats.org/officeDocument/2006/relationships/image" Target="../media/image107.emf"/><Relationship Id="rId7" Type="http://schemas.openxmlformats.org/officeDocument/2006/relationships/diagramQuickStyle" Target="../diagrams/quickStyle3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5.xml"/><Relationship Id="rId5" Type="http://schemas.openxmlformats.org/officeDocument/2006/relationships/diagramData" Target="../diagrams/data45.xml"/><Relationship Id="rId4" Type="http://schemas.openxmlformats.org/officeDocument/2006/relationships/image" Target="../media/image108.emf"/><Relationship Id="rId9" Type="http://schemas.microsoft.com/office/2007/relationships/diagramDrawing" Target="../diagrams/drawing3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1104900" y="2154307"/>
            <a:ext cx="6169010" cy="2219691"/>
          </a:xfrm>
        </p:spPr>
        <p:txBody>
          <a:bodyPr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ok Antiqua" panose="02040602050305030304" pitchFamily="18" charset="0"/>
                <a:ea typeface="+mj-ea"/>
                <a:cs typeface="+mj-cs"/>
              </a:rPr>
              <a:t>Altitude control of Cessna Citation 500 aircraft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1104900" y="3842754"/>
            <a:ext cx="5734050" cy="191673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Crippa 	Davide 		509769 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Moroni 	Gianluca 	503424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 err="1"/>
              <a:t>Mongini</a:t>
            </a:r>
            <a:r>
              <a:rPr lang="it-IT" dirty="0"/>
              <a:t> 	Paolo 		507997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Bordonali Mattia         496468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8C05A06-7155-71A5-8CD0-796FD417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910" y="1629754"/>
            <a:ext cx="4918090" cy="35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00748266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3B6E73A-DD40-377C-53FA-FAE5EE8E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7" y="2091301"/>
            <a:ext cx="4895127" cy="3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B315C26-DB13-8969-2536-7EEBB736D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0445" y="2023881"/>
            <a:ext cx="9171109" cy="41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22906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F9930D8C-E547-E6CA-EC07-9D17CA61B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76" y="2135588"/>
            <a:ext cx="8239648" cy="38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2373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EAFAE90-1594-8916-2FFA-CCB2E9C2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706" y="2050991"/>
            <a:ext cx="8124588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802946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29896DEF-C57D-AD48-385F-BAED78BD7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11" y="2064048"/>
            <a:ext cx="8121377" cy="40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2168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49881630-6E3B-5C47-803A-2389397F6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324" y="2040852"/>
            <a:ext cx="8178605" cy="40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16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84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17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525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850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5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19624F-0122-E09B-7CA3-F78F123B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287612" y="2460567"/>
            <a:ext cx="5527075" cy="317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E04BAD0-C72E-8DCD-6C80-114464E5915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3623" r="870"/>
          <a:stretch/>
        </p:blipFill>
        <p:spPr>
          <a:xfrm>
            <a:off x="3824161" y="2311121"/>
            <a:ext cx="4542159" cy="17423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FEF828-D0A3-B25E-E8AC-B01D2916C8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88616" y="4939867"/>
            <a:ext cx="566816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D36B184-4BEB-BEFF-EB37-5BF26AA4A0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10439" y="2216274"/>
            <a:ext cx="5971121" cy="3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901682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5647D15-EDB0-F168-7C73-D1769677D9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104" y="2110154"/>
            <a:ext cx="7666274" cy="3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23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BED9FD0-C425-748B-9613-D7942F496F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7670" y="2130030"/>
            <a:ext cx="6856660" cy="3808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/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800" b="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178A89-3739-6634-1185-0526B3AFE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810" y="2116998"/>
                <a:ext cx="396594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04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64345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A0D2E4B-6A06-26D2-0E27-F03FE85A0D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2069959"/>
            <a:ext cx="7721287" cy="39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2AE7C2B-650A-0AAC-8D0A-855C61DA05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8761" y="2190465"/>
            <a:ext cx="7292959" cy="38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26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95377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4B9E7C3C-36F0-237A-5933-06FDE25B4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8033"/>
            <a:ext cx="1012500" cy="15383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D88490-74C7-6DA8-36BF-FD6A4601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627" y="2254876"/>
            <a:ext cx="2219635" cy="3810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8E2C19-E7D7-047B-BFC9-DA6F9A9B2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47" y="2824975"/>
            <a:ext cx="2728196" cy="3581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EC7528C-B2E2-33DA-5CE5-5A0D53CA4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4288" y="2450866"/>
            <a:ext cx="2347163" cy="3657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F59FC35-6E72-48C1-A6A4-422B56FC6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288" y="3219342"/>
            <a:ext cx="2255715" cy="4877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36C3818-5CD6-EE54-1B64-46F0C08669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839" t="13623" r="870" b="41545"/>
          <a:stretch/>
        </p:blipFill>
        <p:spPr>
          <a:xfrm>
            <a:off x="1104900" y="4539049"/>
            <a:ext cx="1754505" cy="9043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E4666F-E848-CFD1-2D11-3986300873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747" y="3863367"/>
            <a:ext cx="1767993" cy="22557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FAFCF6-0606-4C90-8E95-AAE1E8293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2117" y="4137925"/>
            <a:ext cx="2991087" cy="145022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8C422F8-DD69-CAE1-7C0F-C9751E2A0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8696" y="4058056"/>
            <a:ext cx="1463167" cy="177561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17BD149-734D-794A-F2BD-062B040405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458" y="4035180"/>
            <a:ext cx="1767993" cy="1821366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CC67F64-A188-97FD-C711-24ECE93C992B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esi graffa aperta 32">
            <a:extLst>
              <a:ext uri="{FF2B5EF4-FFF2-40B4-BE49-F238E27FC236}">
                <a16:creationId xmlns:a16="http://schemas.microsoft.com/office/drawing/2014/main" id="{78ED351B-FD2C-C962-58FB-CD09AA1DA15D}"/>
              </a:ext>
            </a:extLst>
          </p:cNvPr>
          <p:cNvSpPr/>
          <p:nvPr/>
        </p:nvSpPr>
        <p:spPr>
          <a:xfrm>
            <a:off x="8410469" y="2466046"/>
            <a:ext cx="301451" cy="107603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68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27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52701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3B1080D2-F897-07FA-7936-CAA9F2CBB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150222"/>
            <a:ext cx="2141406" cy="92972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3DA9E86-55EB-46B8-347A-837D4C504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922" y="2150222"/>
            <a:ext cx="1630821" cy="89923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5CC9828-1BFF-AA1F-6B84-DF87EE3BE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698" y="1984834"/>
            <a:ext cx="3353091" cy="13336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5618096-871E-555F-1A87-48705463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326" y="1744930"/>
            <a:ext cx="2763360" cy="2542023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69571549-86C7-56D7-8EDA-D8A184CB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1923" y="4994769"/>
            <a:ext cx="2461473" cy="40389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556CA41-03CB-464E-79FF-F29ED3CF8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14" y="3648689"/>
            <a:ext cx="3048425" cy="63826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C43EE1F8-BFD9-817F-D10D-FAE465BB83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314" y="4286953"/>
            <a:ext cx="3191320" cy="1819529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2015573E-2F2D-6B17-E123-76516445F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9960" y="3661269"/>
            <a:ext cx="4429743" cy="543001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117096C8-AD43-3858-2CA4-D0162A65B6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7151" y="4204270"/>
            <a:ext cx="2763360" cy="1988271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CF4449F-E7F8-35DF-B94F-1112334BE68C}"/>
              </a:ext>
            </a:extLst>
          </p:cNvPr>
          <p:cNvCxnSpPr/>
          <p:nvPr/>
        </p:nvCxnSpPr>
        <p:spPr>
          <a:xfrm>
            <a:off x="578279" y="3661269"/>
            <a:ext cx="84853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5E5946B6-ED81-E126-DCCD-099AFFB53645}"/>
              </a:ext>
            </a:extLst>
          </p:cNvPr>
          <p:cNvCxnSpPr/>
          <p:nvPr/>
        </p:nvCxnSpPr>
        <p:spPr>
          <a:xfrm>
            <a:off x="9063613" y="3661269"/>
            <a:ext cx="0" cy="72986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3094B92-BBF4-A941-EF0B-15EE6BEB2B78}"/>
              </a:ext>
            </a:extLst>
          </p:cNvPr>
          <p:cNvCxnSpPr/>
          <p:nvPr/>
        </p:nvCxnSpPr>
        <p:spPr>
          <a:xfrm>
            <a:off x="9063613" y="4391130"/>
            <a:ext cx="24116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7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D03F918-E4AF-4BB9-43CF-CB4B1E31C4C3}"/>
              </a:ext>
            </a:extLst>
          </p:cNvPr>
          <p:cNvGrpSpPr/>
          <p:nvPr/>
        </p:nvGrpSpPr>
        <p:grpSpPr>
          <a:xfrm>
            <a:off x="588727" y="1492696"/>
            <a:ext cx="10901680" cy="4553014"/>
            <a:chOff x="0" y="329308"/>
            <a:chExt cx="10901680" cy="4553014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FC818EE-5C49-6E39-5052-47D705C71A65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A81BB09-012F-8C80-95EF-68E6640B67C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B37788-F401-78E9-F570-2398F726AC91}"/>
              </a:ext>
            </a:extLst>
          </p:cNvPr>
          <p:cNvSpPr txBox="1"/>
          <p:nvPr/>
        </p:nvSpPr>
        <p:spPr>
          <a:xfrm>
            <a:off x="7658100" y="19050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Pitch angle &lt;=  (+/-) 20°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19881-4FF8-6A3F-E314-4D47F203CFA8}"/>
              </a:ext>
            </a:extLst>
          </p:cNvPr>
          <p:cNvSpPr txBox="1"/>
          <p:nvPr/>
        </p:nvSpPr>
        <p:spPr>
          <a:xfrm>
            <a:off x="7334250" y="497818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66FF"/>
                </a:solidFill>
              </a:rPr>
              <a:t>Blue</a:t>
            </a:r>
            <a:r>
              <a:rPr lang="it-IT" dirty="0"/>
              <a:t>: pitch angle </a:t>
            </a:r>
            <a:r>
              <a:rPr lang="it-IT" dirty="0" err="1"/>
              <a:t>costrained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: </a:t>
            </a:r>
            <a:r>
              <a:rPr lang="it-IT" dirty="0" err="1"/>
              <a:t>without</a:t>
            </a:r>
            <a:r>
              <a:rPr lang="it-IT" dirty="0"/>
              <a:t> pitch angle </a:t>
            </a:r>
            <a:r>
              <a:rPr lang="it-IT" dirty="0" err="1"/>
              <a:t>costraint</a:t>
            </a:r>
            <a:endParaRPr lang="en-GB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5EDB7F3-AD11-FF73-5845-F0D42BBE5444}"/>
              </a:ext>
            </a:extLst>
          </p:cNvPr>
          <p:cNvSpPr/>
          <p:nvPr/>
        </p:nvSpPr>
        <p:spPr>
          <a:xfrm>
            <a:off x="8953500" y="2705100"/>
            <a:ext cx="484632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D51CE1-D214-612E-BC87-ECE157A183EA}"/>
              </a:ext>
            </a:extLst>
          </p:cNvPr>
          <p:cNvSpPr txBox="1"/>
          <p:nvPr/>
        </p:nvSpPr>
        <p:spPr>
          <a:xfrm>
            <a:off x="7658100" y="3429000"/>
            <a:ext cx="3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&lt;= 0,262 rad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12C577-52F3-850D-7091-1E21A01BA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3" y="2011304"/>
            <a:ext cx="6813576" cy="3506904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82947111-2692-86D6-16F0-F2F259F92241}"/>
              </a:ext>
            </a:extLst>
          </p:cNvPr>
          <p:cNvSpPr/>
          <p:nvPr/>
        </p:nvSpPr>
        <p:spPr>
          <a:xfrm>
            <a:off x="332816" y="3613666"/>
            <a:ext cx="4806200" cy="1519535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77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X4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slower</a:t>
            </a:r>
            <a:r>
              <a:rPr lang="it-IT" dirty="0"/>
              <a:t> system on x4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reduce the </a:t>
            </a:r>
            <a:r>
              <a:rPr lang="it-IT" dirty="0" err="1"/>
              <a:t>overshot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27F0E-BBF7-70A9-3A92-C25976A5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1" y="1432879"/>
            <a:ext cx="8158504" cy="4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4457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9496618-1A12-D3AE-9051-F6ABDBC80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61" y="2724536"/>
            <a:ext cx="2491956" cy="693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7D70019-E3EB-7452-EBF8-2311BF4D2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473" y="2316383"/>
            <a:ext cx="5410669" cy="2225233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E89936-31E7-14FB-5650-81DD71880555}"/>
              </a:ext>
            </a:extLst>
          </p:cNvPr>
          <p:cNvCxnSpPr/>
          <p:nvPr/>
        </p:nvCxnSpPr>
        <p:spPr>
          <a:xfrm>
            <a:off x="3466214" y="3071276"/>
            <a:ext cx="1786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9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30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/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1041A586-C0C6-F7B7-40AD-D861CAA22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326" y="2305571"/>
            <a:ext cx="3305636" cy="9526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63F64D-8F14-479D-306A-F4CDF0ECF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69" y="2413605"/>
            <a:ext cx="3229426" cy="9335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554FC2C-622C-D67E-ECD4-4FF7E6F45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4021752"/>
            <a:ext cx="3467584" cy="12670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400A87E-E919-7CCB-2F13-3F3E08BCD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243" y="3935572"/>
            <a:ext cx="2181529" cy="123842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79C024F-E997-BAA1-F2CE-4CC6DBEB5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833" y="5296704"/>
            <a:ext cx="2495898" cy="61921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E713E65-CA98-6A10-35E9-68DCAB644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2619940"/>
            <a:ext cx="2467319" cy="638264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E2CFB6-1DCE-8626-CDF5-620253EBFB43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8B4DFAD-9500-5CE3-8E02-1CE4598CC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5857" y="4736107"/>
            <a:ext cx="3096057" cy="49536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84A97F0-CF27-48AD-4EAF-E893023C2C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5772" y="4268875"/>
            <a:ext cx="471553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1EC3F-64D4-FFA6-ABB4-56E72A0CFB8C}"/>
              </a:ext>
            </a:extLst>
          </p:cNvPr>
          <p:cNvGrpSpPr/>
          <p:nvPr/>
        </p:nvGrpSpPr>
        <p:grpSpPr>
          <a:xfrm>
            <a:off x="173129" y="1397137"/>
            <a:ext cx="11749525" cy="4959212"/>
            <a:chOff x="0" y="329308"/>
            <a:chExt cx="10901680" cy="4553014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E7D8C82-029F-74DF-70A6-8F601CF99C8F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DD18039-BEC7-A2FD-224D-D251EA0459E9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31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DBEFD-09E1-353E-01A0-4EAC7C81B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89" y="1604252"/>
            <a:ext cx="4201467" cy="21624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291D2D-0C52-ABE3-A52B-DBA818A8F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" y="1536052"/>
            <a:ext cx="7355630" cy="37858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5FAB96-8881-E46F-5967-6E50553B07EF}"/>
              </a:ext>
            </a:extLst>
          </p:cNvPr>
          <p:cNvSpPr txBox="1"/>
          <p:nvPr/>
        </p:nvSpPr>
        <p:spPr>
          <a:xfrm>
            <a:off x="8346831" y="5330972"/>
            <a:ext cx="384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Overshot</a:t>
            </a:r>
            <a:r>
              <a:rPr lang="it-IT" dirty="0"/>
              <a:t> set: 0;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269344" y="5486044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Altitude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zoomed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00B050"/>
                </a:solidFill>
              </a:rPr>
              <a:t>green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no </a:t>
            </a:r>
            <a:r>
              <a:rPr lang="it-IT" dirty="0" err="1"/>
              <a:t>overshot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1768DA-2389-C8ED-2340-A51C364DA55A}"/>
              </a:ext>
            </a:extLst>
          </p:cNvPr>
          <p:cNvSpPr txBox="1"/>
          <p:nvPr/>
        </p:nvSpPr>
        <p:spPr>
          <a:xfrm>
            <a:off x="7721188" y="3850366"/>
            <a:ext cx="42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Historical</a:t>
            </a:r>
            <a:r>
              <a:rPr lang="it-IT" dirty="0"/>
              <a:t> </a:t>
            </a:r>
            <a:r>
              <a:rPr lang="it-IT" dirty="0" err="1"/>
              <a:t>mpc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LQ</a:t>
            </a:r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092527E-35B6-B2BD-71FA-057BD2A69B7E}"/>
              </a:ext>
            </a:extLst>
          </p:cNvPr>
          <p:cNvSpPr/>
          <p:nvPr/>
        </p:nvSpPr>
        <p:spPr>
          <a:xfrm>
            <a:off x="9683750" y="1873250"/>
            <a:ext cx="590550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F6566B7-3976-DED8-E78F-EC8B99DB5433}"/>
              </a:ext>
            </a:extLst>
          </p:cNvPr>
          <p:cNvSpPr/>
          <p:nvPr/>
        </p:nvSpPr>
        <p:spPr>
          <a:xfrm>
            <a:off x="269344" y="1536052"/>
            <a:ext cx="7355630" cy="3785895"/>
          </a:xfrm>
          <a:prstGeom prst="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3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32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X2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b="1" dirty="0"/>
              <a:t>black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worst</a:t>
            </a:r>
            <a:r>
              <a:rPr lang="it-IT" dirty="0"/>
              <a:t> performance </a:t>
            </a:r>
            <a:r>
              <a:rPr lang="it-IT" dirty="0" err="1"/>
              <a:t>but</a:t>
            </a:r>
            <a:r>
              <a:rPr lang="it-IT" dirty="0"/>
              <a:t> x2 </a:t>
            </a:r>
            <a:r>
              <a:rPr lang="it-IT" dirty="0" err="1"/>
              <a:t>constrain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</a:t>
            </a:r>
            <a:r>
              <a:rPr lang="it-IT" dirty="0" err="1"/>
              <a:t>satisfied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C9B791-18D1-BE40-A4F8-44A64CF8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31182"/>
            <a:ext cx="9980681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r>
              <a:rPr lang="it-IT" dirty="0"/>
              <a:t> on input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33</a:t>
            </a:fld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777BA8-8ECB-CF09-776A-FDC7F420D15B}"/>
              </a:ext>
            </a:extLst>
          </p:cNvPr>
          <p:cNvGrpSpPr/>
          <p:nvPr/>
        </p:nvGrpSpPr>
        <p:grpSpPr>
          <a:xfrm>
            <a:off x="626697" y="1519086"/>
            <a:ext cx="10901680" cy="4553014"/>
            <a:chOff x="0" y="329308"/>
            <a:chExt cx="10901680" cy="455301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220188-08CF-0383-E561-F8F579ECA6A8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8BC6E3-14A8-DC8E-2913-3A5126E9B5F8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C47CF2D-0CEC-6C5B-6439-9DAF67A0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94" y="2443417"/>
            <a:ext cx="4296375" cy="20767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A98E31-6B7E-91D2-B0CA-AB2BC26B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" t="1449" r="4923" b="-4244"/>
          <a:stretch/>
        </p:blipFill>
        <p:spPr>
          <a:xfrm>
            <a:off x="7109356" y="1594811"/>
            <a:ext cx="4296374" cy="3262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50A50E3-D531-DAC6-61C5-B920DC2FB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022" y="1825434"/>
            <a:ext cx="2057687" cy="133368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6BC23EA-4B49-64A4-6F5B-303CAF7B5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9" y="5168638"/>
            <a:ext cx="3000794" cy="6573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EC5B8E-B527-FD2B-A0E1-00D4E23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703" y="5206744"/>
            <a:ext cx="3124636" cy="581106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A00EACB-E94F-E594-4102-54150456F9EF}"/>
              </a:ext>
            </a:extLst>
          </p:cNvPr>
          <p:cNvCxnSpPr/>
          <p:nvPr/>
        </p:nvCxnSpPr>
        <p:spPr>
          <a:xfrm>
            <a:off x="663623" y="5001050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/>
              <p:nvPr/>
            </p:nvSpPr>
            <p:spPr>
              <a:xfrm>
                <a:off x="1026798" y="1720189"/>
                <a:ext cx="3815319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≤|0,524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𝑟𝑎𝑑</m:t>
                        </m:r>
                      </m:num>
                      <m:den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</m:oMath>
                </a14:m>
                <a:r>
                  <a:rPr lang="en-GB" dirty="0"/>
                  <a:t>|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2C0BD8F-4DA5-1A93-CD96-D6DB39CE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798" y="1720189"/>
                <a:ext cx="3815319" cy="491288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44A6FF1-8F17-E29D-F857-A33ADFD49EC0}"/>
                  </a:ext>
                </a:extLst>
              </p:cNvPr>
              <p:cNvSpPr txBox="1"/>
              <p:nvPr/>
            </p:nvSpPr>
            <p:spPr>
              <a:xfrm>
                <a:off x="5198269" y="3275090"/>
                <a:ext cx="2696672" cy="13403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kern="0" dirty="0">
                    <a:solidFill>
                      <a:sysClr val="windowText" lastClr="000000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a:rPr kumimoji="0" lang="it-IT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kumimoji="0" lang="it-IT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it-IT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r>
                                    <a:rPr kumimoji="0" lang="it-IT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ysClr val="windowText" lastClr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kumimoji="0" lang="it-IT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ysClr val="windowText" lastClr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844A6FF1-8F17-E29D-F857-A33ADFD49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69" y="3275090"/>
                <a:ext cx="2696672" cy="1340303"/>
              </a:xfrm>
              <a:prstGeom prst="rect">
                <a:avLst/>
              </a:prstGeom>
              <a:blipFill>
                <a:blip r:embed="rId9"/>
                <a:stretch>
                  <a:fillRect l="-2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434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280642" y="153527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/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SETTINGS: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𝑆𝑙𝑒𝑤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,524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𝑠𝑎𝑚𝑝𝑙𝑖𝑛𝑔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blipFill>
                <a:blip r:embed="rId2"/>
                <a:stretch>
                  <a:fillRect l="-1178" t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A547719-C4EA-A3F9-F875-92B1809A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>
          <a:xfrm>
            <a:off x="868292" y="1719572"/>
            <a:ext cx="5387609" cy="411770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EF380884-ABB5-AF37-BABF-8B892AF7C9E8}"/>
              </a:ext>
            </a:extLst>
          </p:cNvPr>
          <p:cNvSpPr/>
          <p:nvPr/>
        </p:nvSpPr>
        <p:spPr>
          <a:xfrm>
            <a:off x="336033" y="1949520"/>
            <a:ext cx="1537733" cy="3164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9F61778-99D7-DDD5-1C7B-6CAAC39CB725}"/>
              </a:ext>
            </a:extLst>
          </p:cNvPr>
          <p:cNvSpPr/>
          <p:nvPr/>
        </p:nvSpPr>
        <p:spPr>
          <a:xfrm>
            <a:off x="6889898" y="1719572"/>
            <a:ext cx="4540102" cy="608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 </a:t>
            </a:r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endParaRPr lang="it-IT" dirty="0"/>
          </a:p>
        </p:txBody>
      </p:sp>
      <p:sp>
        <p:nvSpPr>
          <p:cNvPr id="3" name="Freccia in giù 2">
            <a:extLst>
              <a:ext uri="{FF2B5EF4-FFF2-40B4-BE49-F238E27FC236}">
                <a16:creationId xmlns:a16="http://schemas.microsoft.com/office/drawing/2014/main" id="{9A130860-79D5-313B-0AFC-3F9549CEDBE1}"/>
              </a:ext>
            </a:extLst>
          </p:cNvPr>
          <p:cNvSpPr/>
          <p:nvPr/>
        </p:nvSpPr>
        <p:spPr>
          <a:xfrm>
            <a:off x="8871284" y="3949406"/>
            <a:ext cx="385498" cy="689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1E79F94-644B-EFFC-F2FC-16BDD12185AB}"/>
                  </a:ext>
                </a:extLst>
              </p:cNvPr>
              <p:cNvSpPr txBox="1"/>
              <p:nvPr/>
            </p:nvSpPr>
            <p:spPr>
              <a:xfrm>
                <a:off x="7667333" y="4653649"/>
                <a:ext cx="2630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𝑆𝑙𝑒𝑤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r>
                  <a:rPr lang="en-GB" dirty="0"/>
                  <a:t> = 0,041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11E79F94-644B-EFFC-F2FC-16BDD1218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333" y="4653649"/>
                <a:ext cx="2630906" cy="369332"/>
              </a:xfrm>
              <a:prstGeom prst="rect">
                <a:avLst/>
              </a:prstGeom>
              <a:blipFill>
                <a:blip r:embed="rId4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81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D3E6F6-9DC9-EBED-99F6-860D2C1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586" y="1621720"/>
            <a:ext cx="8527310" cy="4286072"/>
          </a:xfrm>
          <a:prstGeom prst="rect">
            <a:avLst/>
          </a:prstGeom>
        </p:spPr>
      </p:pic>
      <p:sp>
        <p:nvSpPr>
          <p:cNvPr id="18" name="Rettangolo ad angolo ripiegato 17">
            <a:extLst>
              <a:ext uri="{FF2B5EF4-FFF2-40B4-BE49-F238E27FC236}">
                <a16:creationId xmlns:a16="http://schemas.microsoft.com/office/drawing/2014/main" id="{703BB221-53A4-2E27-A9B7-1526BED6F0A5}"/>
              </a:ext>
            </a:extLst>
          </p:cNvPr>
          <p:cNvSpPr/>
          <p:nvPr/>
        </p:nvSpPr>
        <p:spPr>
          <a:xfrm rot="21234739">
            <a:off x="8707815" y="455897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constraint</a:t>
            </a:r>
            <a:r>
              <a:rPr lang="it-IT" dirty="0"/>
              <a:t>,  the state x4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altered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678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CD16AEB4-1749-8DD9-6C2D-38F912CA7AD3}"/>
              </a:ext>
            </a:extLst>
          </p:cNvPr>
          <p:cNvGrpSpPr/>
          <p:nvPr/>
        </p:nvGrpSpPr>
        <p:grpSpPr>
          <a:xfrm>
            <a:off x="645160" y="1695386"/>
            <a:ext cx="10901680" cy="4553014"/>
            <a:chOff x="0" y="329308"/>
            <a:chExt cx="10901680" cy="4553014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4BA5455-AA2B-0066-FE03-CA8CD7459259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8E8445D-D9A7-0E97-8F21-ACC3F175FC7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36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19AE72-2A8C-7AEA-E41F-01441F6E65DE}"/>
              </a:ext>
            </a:extLst>
          </p:cNvPr>
          <p:cNvSpPr txBox="1"/>
          <p:nvPr/>
        </p:nvSpPr>
        <p:spPr>
          <a:xfrm>
            <a:off x="834189" y="609600"/>
            <a:ext cx="332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/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Optimal </a:t>
                </a:r>
                <a:r>
                  <a:rPr lang="it-IT" dirty="0" err="1"/>
                  <a:t>observer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State </a:t>
                </a:r>
                <a:r>
                  <a:rPr lang="it-IT" dirty="0" err="1"/>
                  <a:t>estimation</a:t>
                </a:r>
                <a:r>
                  <a:rPr lang="it-IT" dirty="0"/>
                  <a:t> </a:t>
                </a:r>
                <a:r>
                  <a:rPr lang="en-GB" dirty="0"/>
                  <a:t>since states measurements are not available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it-IT" dirty="0"/>
                  <a:t>]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blipFill>
                <a:blip r:embed="rId3"/>
                <a:stretch>
                  <a:fillRect l="-343" t="-4403" b="-3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D9382D79-BBAC-840F-E322-4C786E2E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" y="2833406"/>
            <a:ext cx="10201275" cy="33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92D178-CE0B-FE87-7F7E-F658BC0B2E73}"/>
              </a:ext>
            </a:extLst>
          </p:cNvPr>
          <p:cNvSpPr txBox="1"/>
          <p:nvPr/>
        </p:nvSpPr>
        <p:spPr>
          <a:xfrm>
            <a:off x="882315" y="481263"/>
            <a:ext cx="9556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filter: state </a:t>
            </a:r>
            <a:r>
              <a:rPr lang="it-IT" sz="3200" dirty="0" err="1"/>
              <a:t>comparison</a:t>
            </a:r>
            <a:r>
              <a:rPr lang="it-IT" sz="3200" dirty="0"/>
              <a:t> </a:t>
            </a:r>
            <a:r>
              <a:rPr lang="it-IT" sz="3200" dirty="0" err="1"/>
              <a:t>without</a:t>
            </a:r>
            <a:r>
              <a:rPr lang="it-IT" sz="3200" dirty="0"/>
              <a:t> </a:t>
            </a:r>
            <a:r>
              <a:rPr lang="it-IT" sz="3200" dirty="0" err="1"/>
              <a:t>noyse</a:t>
            </a:r>
            <a:endParaRPr lang="en-GB" sz="32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E9211D7-68D3-AE67-3119-134BB8DB7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1" y="1519227"/>
            <a:ext cx="9577137" cy="445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r>
              <a:rPr lang="it-IT" sz="2800" dirty="0" err="1"/>
              <a:t>Kalman</a:t>
            </a:r>
            <a:r>
              <a:rPr lang="it-IT" sz="2800" dirty="0"/>
              <a:t> filter: state </a:t>
            </a:r>
            <a:r>
              <a:rPr lang="it-IT" sz="2800" dirty="0" err="1"/>
              <a:t>comparison</a:t>
            </a:r>
            <a:r>
              <a:rPr lang="it-IT" sz="2800" dirty="0"/>
              <a:t> with </a:t>
            </a:r>
            <a:r>
              <a:rPr lang="it-IT" sz="2800" dirty="0" err="1"/>
              <a:t>noyse</a:t>
            </a:r>
            <a:r>
              <a:rPr lang="it-IT" sz="2800" dirty="0"/>
              <a:t> on state and output</a:t>
            </a:r>
            <a:endParaRPr lang="en-GB" sz="28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03D4375-0065-4995-1C0F-4EF411C0D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0" y="1773697"/>
            <a:ext cx="8560285" cy="39821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EF4765-AB61-C207-1DDA-92099A825A5D}"/>
              </a:ext>
            </a:extLst>
          </p:cNvPr>
          <p:cNvSpPr txBox="1"/>
          <p:nvPr/>
        </p:nvSpPr>
        <p:spPr>
          <a:xfrm>
            <a:off x="9256782" y="1989221"/>
            <a:ext cx="23416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X0 </a:t>
            </a:r>
            <a:r>
              <a:rPr lang="it-IT" dirty="0" err="1"/>
              <a:t>stocastic</a:t>
            </a:r>
            <a:r>
              <a:rPr lang="it-IT" dirty="0"/>
              <a:t> </a:t>
            </a:r>
            <a:r>
              <a:rPr lang="it-IT" dirty="0" err="1"/>
              <a:t>variable</a:t>
            </a:r>
            <a:endParaRPr lang="it-IT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Gaussian noise</a:t>
            </a:r>
          </a:p>
          <a:p>
            <a:r>
              <a:rPr lang="en-GB" dirty="0"/>
              <a:t> 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756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54F68439-5106-3CD0-AA66-1A895BF5BB19}"/>
              </a:ext>
            </a:extLst>
          </p:cNvPr>
          <p:cNvCxnSpPr>
            <a:cxnSpLocks/>
          </p:cNvCxnSpPr>
          <p:nvPr/>
        </p:nvCxnSpPr>
        <p:spPr>
          <a:xfrm>
            <a:off x="3938954" y="2120202"/>
            <a:ext cx="1416817" cy="713433"/>
          </a:xfrm>
          <a:prstGeom prst="bentConnector3">
            <a:avLst>
              <a:gd name="adj1" fmla="val 355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6A5F9AF0-0B68-3376-A9A6-E440B56111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961" y="2120201"/>
            <a:ext cx="1276141" cy="713433"/>
          </a:xfrm>
          <a:prstGeom prst="bentConnector3">
            <a:avLst>
              <a:gd name="adj1" fmla="val 590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7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C150C66-7D0D-F926-1D09-5FEEB74D8B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1250" y="4401685"/>
            <a:ext cx="3568188" cy="1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92639" y="511943"/>
            <a:ext cx="3437603" cy="1036638"/>
          </a:xfrm>
        </p:spPr>
        <p:txBody>
          <a:bodyPr rtlCol="0" anchor="b">
            <a:normAutofit fontScale="90000"/>
          </a:bodyPr>
          <a:lstStyle/>
          <a:p>
            <a:pPr algn="ctr"/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Displacement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diagrams</a:t>
            </a:r>
            <a:b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</a:br>
            <a:endParaRPr lang="it-IT" dirty="0"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40</a:t>
            </a:fld>
            <a:endParaRPr lang="it-IT" noProof="0"/>
          </a:p>
        </p:txBody>
      </p:sp>
      <p:pic>
        <p:nvPicPr>
          <p:cNvPr id="9" name="Immagine 22">
            <a:extLst>
              <a:ext uri="{FF2B5EF4-FFF2-40B4-BE49-F238E27FC236}">
                <a16:creationId xmlns:a16="http://schemas.microsoft.com/office/drawing/2014/main" id="{2BC4C308-367C-8E57-24D3-F81C91D4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4" y="1972301"/>
            <a:ext cx="5444273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8D4F3B5-2940-8BA3-E841-6E218EB0F80B}"/>
              </a:ext>
            </a:extLst>
          </p:cNvPr>
          <p:cNvCxnSpPr>
            <a:cxnSpLocks/>
          </p:cNvCxnSpPr>
          <p:nvPr/>
        </p:nvCxnSpPr>
        <p:spPr>
          <a:xfrm>
            <a:off x="6096000" y="403123"/>
            <a:ext cx="0" cy="59532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20">
            <a:extLst>
              <a:ext uri="{FF2B5EF4-FFF2-40B4-BE49-F238E27FC236}">
                <a16:creationId xmlns:a16="http://schemas.microsoft.com/office/drawing/2014/main" id="{6E1F7CC3-D1FD-D970-0FC0-10A29D9E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82" y="1972301"/>
            <a:ext cx="5490244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olo 12">
            <a:extLst>
              <a:ext uri="{FF2B5EF4-FFF2-40B4-BE49-F238E27FC236}">
                <a16:creationId xmlns:a16="http://schemas.microsoft.com/office/drawing/2014/main" id="{35EFD68D-8D58-BF29-B928-AD2336FBFDC4}"/>
              </a:ext>
            </a:extLst>
          </p:cNvPr>
          <p:cNvSpPr txBox="1">
            <a:spLocks/>
          </p:cNvSpPr>
          <p:nvPr/>
        </p:nvSpPr>
        <p:spPr>
          <a:xfrm>
            <a:off x="7561725" y="155061"/>
            <a:ext cx="3437603" cy="103663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Modified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trapezoidal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65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01:			</a:t>
            </a:r>
            <a:r>
              <a:rPr lang="it-IT" dirty="0" err="1"/>
              <a:t>Feeding</a:t>
            </a:r>
            <a:r>
              <a:rPr lang="it-IT" dirty="0"/>
              <a:t>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41</a:t>
            </a:fld>
            <a:endParaRPr lang="it-IT" noProof="0"/>
          </a:p>
        </p:txBody>
      </p:sp>
      <p:pic>
        <p:nvPicPr>
          <p:cNvPr id="10" name="Immagine 4">
            <a:extLst>
              <a:ext uri="{FF2B5EF4-FFF2-40B4-BE49-F238E27FC236}">
                <a16:creationId xmlns:a16="http://schemas.microsoft.com/office/drawing/2014/main" id="{8B8F789E-8595-7398-A249-9878631D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5" y="1664879"/>
            <a:ext cx="7378356" cy="4158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16218"/>
              </p:ext>
            </p:extLst>
          </p:nvPr>
        </p:nvGraphicFramePr>
        <p:xfrm>
          <a:off x="695887" y="3005600"/>
          <a:ext cx="3564344" cy="151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3312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02:			Pressing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42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440407"/>
              </p:ext>
            </p:extLst>
          </p:nvPr>
        </p:nvGraphicFramePr>
        <p:xfrm>
          <a:off x="358728" y="1817225"/>
          <a:ext cx="3279209" cy="392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4">
            <a:extLst>
              <a:ext uri="{FF2B5EF4-FFF2-40B4-BE49-F238E27FC236}">
                <a16:creationId xmlns:a16="http://schemas.microsoft.com/office/drawing/2014/main" id="{27AD4021-EFE8-F97D-D89E-76A808D1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96" y="1476610"/>
            <a:ext cx="8037721" cy="47450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48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03:			Cutting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43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792999"/>
              </p:ext>
            </p:extLst>
          </p:nvPr>
        </p:nvGraphicFramePr>
        <p:xfrm>
          <a:off x="545540" y="2694604"/>
          <a:ext cx="3564344" cy="236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2">
            <a:extLst>
              <a:ext uri="{FF2B5EF4-FFF2-40B4-BE49-F238E27FC236}">
                <a16:creationId xmlns:a16="http://schemas.microsoft.com/office/drawing/2014/main" id="{E475BFC2-8814-3F50-F110-8232157D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671" y="1810268"/>
            <a:ext cx="7237886" cy="4138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6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</a:rPr>
              <a:t>Cutting group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DE00189-8344-481C-BCA0-620A6B403AB2}"/>
              </a:ext>
            </a:extLst>
          </p:cNvPr>
          <p:cNvGraphicFramePr/>
          <p:nvPr/>
        </p:nvGraphicFramePr>
        <p:xfrm>
          <a:off x="579682" y="4469892"/>
          <a:ext cx="5515559" cy="208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F58A3408-2983-41C0-B4D3-F2991B401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580492"/>
              </p:ext>
            </p:extLst>
          </p:nvPr>
        </p:nvGraphicFramePr>
        <p:xfrm>
          <a:off x="502346" y="4517817"/>
          <a:ext cx="3358836" cy="164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9371FE-8545-8AE2-235B-3BFF007D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2287E94-9CCA-ED97-863A-177E2C1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44</a:t>
            </a:fld>
            <a:endParaRPr lang="it-IT" noProof="0"/>
          </a:p>
        </p:txBody>
      </p:sp>
      <p:graphicFrame>
        <p:nvGraphicFramePr>
          <p:cNvPr id="18" name="Segnaposto contenuto 13">
            <a:extLst>
              <a:ext uri="{FF2B5EF4-FFF2-40B4-BE49-F238E27FC236}">
                <a16:creationId xmlns:a16="http://schemas.microsoft.com/office/drawing/2014/main" id="{FE321024-4149-9C8F-4581-FAE447FC0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79110"/>
              </p:ext>
            </p:extLst>
          </p:nvPr>
        </p:nvGraphicFramePr>
        <p:xfrm>
          <a:off x="1189702" y="5309315"/>
          <a:ext cx="9897397" cy="932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0" name="crank_continuous">
            <a:hlinkClick r:id="" action="ppaction://media"/>
            <a:extLst>
              <a:ext uri="{FF2B5EF4-FFF2-40B4-BE49-F238E27FC236}">
                <a16:creationId xmlns:a16="http://schemas.microsoft.com/office/drawing/2014/main" id="{F8D2CA27-5676-D942-1803-A93120F71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0831" y="1541293"/>
            <a:ext cx="1804763" cy="3535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rank_go_and_return">
            <a:hlinkClick r:id="" action="ppaction://media"/>
            <a:extLst>
              <a:ext uri="{FF2B5EF4-FFF2-40B4-BE49-F238E27FC236}">
                <a16:creationId xmlns:a16="http://schemas.microsoft.com/office/drawing/2014/main" id="{4852931E-CBB3-66E7-7B86-4F282EFF66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149179" y="1541293"/>
            <a:ext cx="1804762" cy="351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all screw">
            <a:hlinkClick r:id="" action="ppaction://media"/>
            <a:extLst>
              <a:ext uri="{FF2B5EF4-FFF2-40B4-BE49-F238E27FC236}">
                <a16:creationId xmlns:a16="http://schemas.microsoft.com/office/drawing/2014/main" id="{8B4384D1-03BB-459D-B703-40BEB73DAEE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9818" y="1726589"/>
            <a:ext cx="3051761" cy="3136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2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</a:t>
            </a:r>
            <a:r>
              <a:rPr lang="it-IT" dirty="0" err="1"/>
              <a:t>continuous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350"/>
              </p:ext>
            </p:extLst>
          </p:nvPr>
        </p:nvGraphicFramePr>
        <p:xfrm>
          <a:off x="652935" y="1865558"/>
          <a:ext cx="3781932" cy="12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23" y="1712487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444703" y="4172604"/>
            <a:ext cx="7819621" cy="1901091"/>
            <a:chOff x="2511410" y="3559791"/>
            <a:chExt cx="9513934" cy="251390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6942083" y="3566331"/>
              <a:ext cx="5083261" cy="2507365"/>
              <a:chOff x="6810777" y="3311961"/>
              <a:chExt cx="5083261" cy="2507365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6810777" y="3311961"/>
                <a:ext cx="5083261" cy="2507365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4836" y="3714050"/>
                <a:ext cx="4430212" cy="4474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17408" y="4600716"/>
                <a:ext cx="2210329" cy="589151"/>
              </a:xfrm>
              <a:prstGeom prst="rect">
                <a:avLst/>
              </a:prstGeom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D47C385-A7BB-A91E-1391-5E49125F0B2C}"/>
                </a:ext>
              </a:extLst>
            </p:cNvPr>
            <p:cNvGrpSpPr/>
            <p:nvPr/>
          </p:nvGrpSpPr>
          <p:grpSpPr>
            <a:xfrm>
              <a:off x="2511410" y="3559791"/>
              <a:ext cx="3921837" cy="2493636"/>
              <a:chOff x="2554334" y="3518830"/>
              <a:chExt cx="3921837" cy="2493636"/>
            </a:xfrm>
          </p:grpSpPr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07C41117-543D-578D-A3F9-3BE2D14E7365}"/>
                  </a:ext>
                </a:extLst>
              </p:cNvPr>
              <p:cNvGrpSpPr/>
              <p:nvPr/>
            </p:nvGrpSpPr>
            <p:grpSpPr>
              <a:xfrm>
                <a:off x="2554334" y="3518830"/>
                <a:ext cx="3921837" cy="2493636"/>
                <a:chOff x="2515538" y="3386386"/>
                <a:chExt cx="4635445" cy="2729180"/>
              </a:xfrm>
            </p:grpSpPr>
            <p:sp>
              <p:nvSpPr>
                <p:cNvPr id="18" name="Rettangolo ad angolo ripiegato 17">
                  <a:extLst>
                    <a:ext uri="{FF2B5EF4-FFF2-40B4-BE49-F238E27FC236}">
                      <a16:creationId xmlns:a16="http://schemas.microsoft.com/office/drawing/2014/main" id="{02D497F8-C5F6-1A0A-26E2-2F15C082E78F}"/>
                    </a:ext>
                  </a:extLst>
                </p:cNvPr>
                <p:cNvSpPr/>
                <p:nvPr/>
              </p:nvSpPr>
              <p:spPr>
                <a:xfrm>
                  <a:off x="2515538" y="3386386"/>
                  <a:ext cx="4635445" cy="2729180"/>
                </a:xfrm>
                <a:prstGeom prst="foldedCorner">
                  <a:avLst/>
                </a:prstGeom>
                <a:solidFill>
                  <a:srgbClr val="FFFDD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pic>
              <p:nvPicPr>
                <p:cNvPr id="22" name="Immagine 21">
                  <a:extLst>
                    <a:ext uri="{FF2B5EF4-FFF2-40B4-BE49-F238E27FC236}">
                      <a16:creationId xmlns:a16="http://schemas.microsoft.com/office/drawing/2014/main" id="{3716CF9D-CDC6-CC71-B08C-A3B55E99D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6991" y="3656515"/>
                  <a:ext cx="3948160" cy="2218266"/>
                </a:xfrm>
                <a:prstGeom prst="rect">
                  <a:avLst/>
                </a:prstGeom>
              </p:spPr>
            </p:pic>
          </p:grpSp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81B139F6-3CF2-47A8-529D-FBDC7D0C6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5552" y="4139576"/>
                <a:ext cx="390145" cy="481456"/>
              </a:xfrm>
              <a:prstGeom prst="rect">
                <a:avLst/>
              </a:prstGeom>
            </p:spPr>
          </p:pic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E701062C-CEE4-4E98-93B2-7261BA1323D0}"/>
                </a:ext>
              </a:extLst>
            </p:cNvPr>
            <p:cNvGrpSpPr/>
            <p:nvPr/>
          </p:nvGrpSpPr>
          <p:grpSpPr>
            <a:xfrm>
              <a:off x="6192305" y="4583084"/>
              <a:ext cx="1173838" cy="447459"/>
              <a:chOff x="3091007" y="1040440"/>
              <a:chExt cx="224197" cy="262268"/>
            </a:xfrm>
          </p:grpSpPr>
          <p:sp>
            <p:nvSpPr>
              <p:cNvPr id="29" name="Freccia a destra 4">
                <a:extLst>
                  <a:ext uri="{FF2B5EF4-FFF2-40B4-BE49-F238E27FC236}">
                    <a16:creationId xmlns:a16="http://schemas.microsoft.com/office/drawing/2014/main" id="{1549EC83-B506-10C6-8458-EFD997F2895F}"/>
                  </a:ext>
                </a:extLst>
              </p:cNvPr>
              <p:cNvSpPr txBox="1"/>
              <p:nvPr/>
            </p:nvSpPr>
            <p:spPr>
              <a:xfrm>
                <a:off x="3091007" y="1092894"/>
                <a:ext cx="156938" cy="1573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733775C6-0A68-BAC2-5C0C-39EAE5685A92}"/>
                  </a:ext>
                </a:extLst>
              </p:cNvPr>
              <p:cNvSpPr/>
              <p:nvPr/>
            </p:nvSpPr>
            <p:spPr>
              <a:xfrm>
                <a:off x="3091007" y="1040440"/>
                <a:ext cx="224197" cy="26226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20EF8AB9-E0DB-553C-F5D6-832C8F404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91120"/>
              </p:ext>
            </p:extLst>
          </p:nvPr>
        </p:nvGraphicFramePr>
        <p:xfrm>
          <a:off x="8053879" y="3391387"/>
          <a:ext cx="4177996" cy="3290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222996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</a:t>
            </a:r>
            <a:r>
              <a:rPr lang="it-IT" sz="2400" dirty="0" err="1">
                <a:solidFill>
                  <a:srgbClr val="000000"/>
                </a:solidFill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slider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continuous</a:t>
            </a:r>
            <a:endParaRPr lang="it-IT" sz="24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46</a:t>
            </a:fld>
            <a:endParaRPr lang="it-IT" noProof="0"/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0D1349AC-CDAF-46FA-3A79-DBF360C7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2" y="1553884"/>
            <a:ext cx="451840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54FDBACF-D29A-4BC5-1949-00C56844E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0" y="1473204"/>
            <a:ext cx="4518406" cy="2480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44C4274-53BC-3AA8-86D2-D34A1A8E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22" y="4224274"/>
            <a:ext cx="451759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D95BBCFB-6C2E-F518-0831-6F110600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81" y="4223843"/>
            <a:ext cx="4518406" cy="2405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AA81153F-4606-241C-6F60-87FF21B49300}"/>
              </a:ext>
            </a:extLst>
          </p:cNvPr>
          <p:cNvGrpSpPr/>
          <p:nvPr/>
        </p:nvGrpSpPr>
        <p:grpSpPr>
          <a:xfrm>
            <a:off x="5417399" y="2511706"/>
            <a:ext cx="1365368" cy="2662177"/>
            <a:chOff x="4197" y="-270496"/>
            <a:chExt cx="1405905" cy="2662177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9586F319-EEF3-7CD3-0C1C-9EBF09BDE8B9}"/>
                </a:ext>
              </a:extLst>
            </p:cNvPr>
            <p:cNvSpPr/>
            <p:nvPr/>
          </p:nvSpPr>
          <p:spPr>
            <a:xfrm>
              <a:off x="4197" y="-270496"/>
              <a:ext cx="1405905" cy="2662177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/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𝑝𝑖𝑒𝑐𝑒𝑠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a14:m>
                  <a:r>
                    <a:rPr lang="it-IT" sz="1200" b="0" kern="1200" dirty="0"/>
                    <a:t> </a:t>
                  </a: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it-IT" sz="1600" b="0" i="0" kern="1200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kern="1200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76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2972979C-2AAF-466E-6FA1-C55E50F03364}"/>
              </a:ext>
            </a:extLst>
          </p:cNvPr>
          <p:cNvSpPr/>
          <p:nvPr/>
        </p:nvSpPr>
        <p:spPr>
          <a:xfrm>
            <a:off x="2614842" y="4838176"/>
            <a:ext cx="1285826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0" name="Rettangolo ad angolo ripiegato 39">
            <a:extLst>
              <a:ext uri="{FF2B5EF4-FFF2-40B4-BE49-F238E27FC236}">
                <a16:creationId xmlns:a16="http://schemas.microsoft.com/office/drawing/2014/main" id="{B8A75F2A-CCE2-2895-0577-F5F5C740D675}"/>
              </a:ext>
            </a:extLst>
          </p:cNvPr>
          <p:cNvSpPr/>
          <p:nvPr/>
        </p:nvSpPr>
        <p:spPr>
          <a:xfrm>
            <a:off x="5041179" y="4062234"/>
            <a:ext cx="106877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39C02E07-E81A-378F-BF5A-133D27EFCF4B}"/>
              </a:ext>
            </a:extLst>
          </p:cNvPr>
          <p:cNvSpPr/>
          <p:nvPr/>
        </p:nvSpPr>
        <p:spPr>
          <a:xfrm>
            <a:off x="4747619" y="4869122"/>
            <a:ext cx="558137" cy="341155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31" name="Rettangolo ad angolo ripiegato 30">
            <a:extLst>
              <a:ext uri="{FF2B5EF4-FFF2-40B4-BE49-F238E27FC236}">
                <a16:creationId xmlns:a16="http://schemas.microsoft.com/office/drawing/2014/main" id="{FA1691D3-D963-7EA2-3090-E204C8073EA6}"/>
              </a:ext>
            </a:extLst>
          </p:cNvPr>
          <p:cNvSpPr/>
          <p:nvPr/>
        </p:nvSpPr>
        <p:spPr>
          <a:xfrm>
            <a:off x="6892034" y="3983253"/>
            <a:ext cx="520174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go and </a:t>
            </a:r>
            <a:r>
              <a:rPr lang="it-IT" dirty="0" err="1"/>
              <a:t>return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47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163530"/>
              </p:ext>
            </p:extLst>
          </p:nvPr>
        </p:nvGraphicFramePr>
        <p:xfrm>
          <a:off x="652935" y="1860614"/>
          <a:ext cx="4659845" cy="113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357" y="1630839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16651" y="4008645"/>
            <a:ext cx="6406418" cy="2219141"/>
            <a:chOff x="148687" y="3541990"/>
            <a:chExt cx="6865300" cy="252607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507300" y="3567708"/>
              <a:ext cx="1551126" cy="2284554"/>
              <a:chOff x="3699938" y="348269"/>
              <a:chExt cx="852394" cy="1523103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3699938" y="348269"/>
                <a:ext cx="852394" cy="1523103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3734837" y="928724"/>
                <a:ext cx="805455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148687" y="3541990"/>
              <a:ext cx="3106020" cy="2526078"/>
              <a:chOff x="17381" y="3287620"/>
              <a:chExt cx="3106020" cy="2526078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17381" y="3287620"/>
                <a:ext cx="3106020" cy="2526078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rcRect t="-1" r="23446" b="-412"/>
              <a:stretch/>
            </p:blipFill>
            <p:spPr>
              <a:xfrm>
                <a:off x="146109" y="3778280"/>
                <a:ext cx="2843642" cy="44930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7184" y="4774632"/>
                <a:ext cx="2210329" cy="589151"/>
              </a:xfrm>
              <a:prstGeom prst="rect">
                <a:avLst/>
              </a:prstGeom>
            </p:spPr>
          </p:pic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0" y="4672576"/>
              <a:ext cx="821687" cy="2684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C9DD34-64D5-3A9A-B2B5-E6BAE4CFAD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1028" y="4750845"/>
            <a:ext cx="4697446" cy="47631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E27335A-C12D-EE8D-753C-5038085B4B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656" y="5518473"/>
            <a:ext cx="2702350" cy="504895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DA3281C-AA3E-64A3-6E10-4253A5292792}"/>
              </a:ext>
            </a:extLst>
          </p:cNvPr>
          <p:cNvSpPr/>
          <p:nvPr/>
        </p:nvSpPr>
        <p:spPr>
          <a:xfrm>
            <a:off x="7090795" y="3887401"/>
            <a:ext cx="4804220" cy="592654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sz="2000" dirty="0"/>
              <a:t>Power balance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D0EA04D1-5D85-E275-0D29-0B0F40277F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153" y="4244294"/>
            <a:ext cx="59063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3382" y="475988"/>
            <a:ext cx="9982200" cy="697173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 				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uFillTx/>
              </a:rPr>
              <a:t>rank</a:t>
            </a:r>
            <a:r>
              <a:rPr lang="it-IT" sz="2400" b="0" i="0" u="none" strike="noStrike" kern="1200" cap="none" spc="0" baseline="0" dirty="0"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uFillTx/>
              </a:rPr>
              <a:t>return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8B8FCC7E-6E7F-8770-1D7A-68ECE05E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09213"/>
            <a:ext cx="9982200" cy="4153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48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43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0472BE03-29BF-84E7-F338-2A4BF94D46DD}"/>
              </a:ext>
            </a:extLst>
          </p:cNvPr>
          <p:cNvSpPr/>
          <p:nvPr/>
        </p:nvSpPr>
        <p:spPr>
          <a:xfrm rot="16200000">
            <a:off x="4191441" y="5800985"/>
            <a:ext cx="439790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4B777318-1F7B-6C58-A3EB-6A559342681F}"/>
              </a:ext>
            </a:extLst>
          </p:cNvPr>
          <p:cNvSpPr/>
          <p:nvPr/>
        </p:nvSpPr>
        <p:spPr>
          <a:xfrm rot="16200000">
            <a:off x="7226997" y="5784206"/>
            <a:ext cx="442114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ad angolo ripiegato 32">
            <a:extLst>
              <a:ext uri="{FF2B5EF4-FFF2-40B4-BE49-F238E27FC236}">
                <a16:creationId xmlns:a16="http://schemas.microsoft.com/office/drawing/2014/main" id="{71E2C198-6289-007E-68BB-8A38B49012B9}"/>
              </a:ext>
            </a:extLst>
          </p:cNvPr>
          <p:cNvSpPr/>
          <p:nvPr/>
        </p:nvSpPr>
        <p:spPr>
          <a:xfrm rot="21166148">
            <a:off x="9304549" y="4173353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ad angolo ripiegato 31">
            <a:extLst>
              <a:ext uri="{FF2B5EF4-FFF2-40B4-BE49-F238E27FC236}">
                <a16:creationId xmlns:a16="http://schemas.microsoft.com/office/drawing/2014/main" id="{F13FD1AD-074A-CEF9-9C5C-0728EFFA35F0}"/>
              </a:ext>
            </a:extLst>
          </p:cNvPr>
          <p:cNvSpPr/>
          <p:nvPr/>
        </p:nvSpPr>
        <p:spPr>
          <a:xfrm rot="21243365">
            <a:off x="6141998" y="417079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+mn-lt"/>
              </a:rPr>
              <a:t>Ball </a:t>
            </a:r>
            <a:r>
              <a:rPr lang="it-IT" sz="3200" b="0" i="0" u="none" strike="noStrike" kern="1200" cap="none" spc="0" baseline="0" dirty="0" err="1">
                <a:solidFill>
                  <a:srgbClr val="000000"/>
                </a:solidFill>
                <a:uFillTx/>
                <a:latin typeface="+mn-lt"/>
              </a:rPr>
              <a:t>screw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49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579300"/>
              </p:ext>
            </p:extLst>
          </p:nvPr>
        </p:nvGraphicFramePr>
        <p:xfrm>
          <a:off x="398587" y="1860614"/>
          <a:ext cx="5282886" cy="1403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5E0DCD3A-4904-D40A-BDCF-46770BE70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500" y="1631417"/>
            <a:ext cx="5651914" cy="199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DDCE69A-AA45-D2F6-2013-EA8259453149}"/>
              </a:ext>
            </a:extLst>
          </p:cNvPr>
          <p:cNvGrpSpPr/>
          <p:nvPr/>
        </p:nvGrpSpPr>
        <p:grpSpPr>
          <a:xfrm rot="21234739">
            <a:off x="3227964" y="4160018"/>
            <a:ext cx="2426506" cy="1274909"/>
            <a:chOff x="3008399" y="4205369"/>
            <a:chExt cx="2426506" cy="1274909"/>
          </a:xfrm>
        </p:grpSpPr>
        <p:sp>
          <p:nvSpPr>
            <p:cNvPr id="31" name="Rettangolo ad angolo ripiegato 30">
              <a:extLst>
                <a:ext uri="{FF2B5EF4-FFF2-40B4-BE49-F238E27FC236}">
                  <a16:creationId xmlns:a16="http://schemas.microsoft.com/office/drawing/2014/main" id="{965E9421-6234-359D-0A83-1DE68EE494CE}"/>
                </a:ext>
              </a:extLst>
            </p:cNvPr>
            <p:cNvSpPr/>
            <p:nvPr/>
          </p:nvSpPr>
          <p:spPr>
            <a:xfrm>
              <a:off x="3008399" y="4205369"/>
              <a:ext cx="2426506" cy="1274909"/>
            </a:xfrm>
            <a:prstGeom prst="foldedCorner">
              <a:avLst/>
            </a:prstGeom>
            <a:solidFill>
              <a:srgbClr val="FFFD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B4BB43A-1B51-06A9-2344-1006019B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8440" y="4390322"/>
              <a:ext cx="1638529" cy="905001"/>
            </a:xfrm>
            <a:prstGeom prst="rect">
              <a:avLst/>
            </a:prstGeom>
          </p:spPr>
        </p:pic>
      </p:grpSp>
      <p:sp>
        <p:nvSpPr>
          <p:cNvPr id="39" name="Freccia a inversione 38">
            <a:extLst>
              <a:ext uri="{FF2B5EF4-FFF2-40B4-BE49-F238E27FC236}">
                <a16:creationId xmlns:a16="http://schemas.microsoft.com/office/drawing/2014/main" id="{70FC7433-88ED-8BAD-0BD1-71C46F0CBEA3}"/>
              </a:ext>
            </a:extLst>
          </p:cNvPr>
          <p:cNvSpPr/>
          <p:nvPr/>
        </p:nvSpPr>
        <p:spPr>
          <a:xfrm flipV="1">
            <a:off x="1715380" y="5757636"/>
            <a:ext cx="9074540" cy="442115"/>
          </a:xfrm>
          <a:prstGeom prst="uturnArrow">
            <a:avLst>
              <a:gd name="adj1" fmla="val 16727"/>
              <a:gd name="adj2" fmla="val 20863"/>
              <a:gd name="adj3" fmla="val 25000"/>
              <a:gd name="adj4" fmla="val 43750"/>
              <a:gd name="adj5" fmla="val 100000"/>
            </a:avLst>
          </a:prstGeom>
          <a:gradFill>
            <a:gsLst>
              <a:gs pos="0">
                <a:schemeClr val="accent1">
                  <a:tint val="58000"/>
                  <a:satMod val="300000"/>
                  <a:lumMod val="99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453B3B-1C3E-30E1-0D4F-2141E2DEC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3365">
            <a:off x="6533527" y="4417666"/>
            <a:ext cx="1829055" cy="7811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5FD4A18-31A3-0651-607E-4AFB0CCA7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6148">
            <a:off x="9579458" y="4286859"/>
            <a:ext cx="1876687" cy="1047896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58496" y="4025118"/>
            <a:ext cx="6791150" cy="1863882"/>
            <a:chOff x="308936" y="3741773"/>
            <a:chExt cx="6705056" cy="212168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08936" y="3741773"/>
              <a:ext cx="1897832" cy="2121681"/>
              <a:chOff x="1942332" y="464317"/>
              <a:chExt cx="1042920" cy="1414515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1942332" y="464317"/>
                <a:ext cx="1042920" cy="1414515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1942332" y="986010"/>
                <a:ext cx="979092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5" y="4672578"/>
              <a:ext cx="821687" cy="26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1705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20994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/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blipFill>
                <a:blip r:embed="rId8"/>
                <a:stretch>
                  <a:fillRect l="-1055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/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blipFill>
                <a:blip r:embed="rId9"/>
                <a:stretch>
                  <a:fillRect l="-18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in su 14">
            <a:extLst>
              <a:ext uri="{FF2B5EF4-FFF2-40B4-BE49-F238E27FC236}">
                <a16:creationId xmlns:a16="http://schemas.microsoft.com/office/drawing/2014/main" id="{BCBEE92C-697D-54F3-246C-E2828CD560D9}"/>
              </a:ext>
            </a:extLst>
          </p:cNvPr>
          <p:cNvSpPr/>
          <p:nvPr/>
        </p:nvSpPr>
        <p:spPr>
          <a:xfrm>
            <a:off x="1724338" y="3227147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BC57F90B-4C1D-51E3-2368-C2C15439A2BF}"/>
              </a:ext>
            </a:extLst>
          </p:cNvPr>
          <p:cNvSpPr/>
          <p:nvPr/>
        </p:nvSpPr>
        <p:spPr>
          <a:xfrm>
            <a:off x="1724338" y="5211215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394EB41E-B7CA-08EB-CC10-E97C373CA306}"/>
              </a:ext>
            </a:extLst>
          </p:cNvPr>
          <p:cNvSpPr/>
          <p:nvPr/>
        </p:nvSpPr>
        <p:spPr>
          <a:xfrm>
            <a:off x="1704300" y="3738201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91531B11-CB3C-B7A5-B135-B0421AAD0734}"/>
              </a:ext>
            </a:extLst>
          </p:cNvPr>
          <p:cNvSpPr/>
          <p:nvPr/>
        </p:nvSpPr>
        <p:spPr>
          <a:xfrm>
            <a:off x="1704300" y="4760309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9906D9A-9BED-5350-C78D-F1908758A095}"/>
              </a:ext>
            </a:extLst>
          </p:cNvPr>
          <p:cNvSpPr/>
          <p:nvPr/>
        </p:nvSpPr>
        <p:spPr>
          <a:xfrm>
            <a:off x="2158711" y="337025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80A1651-C898-920F-4EA1-8740D73E36DB}"/>
              </a:ext>
            </a:extLst>
          </p:cNvPr>
          <p:cNvSpPr/>
          <p:nvPr/>
        </p:nvSpPr>
        <p:spPr>
          <a:xfrm>
            <a:off x="2158711" y="484188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6F84F3-A9CA-C4F6-5272-CB86E7BE8CF4}"/>
              </a:ext>
            </a:extLst>
          </p:cNvPr>
          <p:cNvSpPr txBox="1"/>
          <p:nvPr/>
        </p:nvSpPr>
        <p:spPr>
          <a:xfrm>
            <a:off x="3505737" y="34145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Aggressive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Soft action on the control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9A33BB-58B5-8526-13B4-2FD2CF394319}"/>
              </a:ext>
            </a:extLst>
          </p:cNvPr>
          <p:cNvSpPr txBox="1"/>
          <p:nvPr/>
        </p:nvSpPr>
        <p:spPr>
          <a:xfrm>
            <a:off x="3525773" y="4875615"/>
            <a:ext cx="4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Soft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Aggressive action on the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86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		</a:t>
            </a:r>
            <a:r>
              <a:rPr lang="it-IT" sz="2400" dirty="0"/>
              <a:t>Ball </a:t>
            </a:r>
            <a:r>
              <a:rPr lang="it-IT" sz="2400" dirty="0" err="1"/>
              <a:t>screw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1BA6B51-DA11-E829-9B1E-19EFC6B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92181"/>
            <a:ext cx="9982200" cy="39880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3523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ball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screw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51</a:t>
            </a:fld>
            <a:endParaRPr lang="it-IT" noProof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44208FB-B5C5-01EB-F002-9874257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5" y="1489079"/>
            <a:ext cx="4302837" cy="2290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24A9A9-97FC-9526-DB11-E2747F3AD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10" y="1489078"/>
            <a:ext cx="4357618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2E6666-8340-D86B-E498-702048864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" y="4137531"/>
            <a:ext cx="4302837" cy="241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5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6</a:t>
              </a:r>
              <a:endParaRPr lang="it-IT" sz="20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/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4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 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4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D62107E-DE96-838D-C262-35AEFFB0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808" y="3160753"/>
            <a:ext cx="9083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18928" y="55501"/>
            <a:ext cx="1027535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return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52</a:t>
            </a:fld>
            <a:endParaRPr lang="it-IT" noProof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11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2</a:t>
              </a:r>
              <a:endParaRPr lang="it-IT" sz="2000" kern="1200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25DCB85-CC06-FA69-9895-C433F215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64" y="1497876"/>
            <a:ext cx="4526364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7">
            <a:extLst>
              <a:ext uri="{FF2B5EF4-FFF2-40B4-BE49-F238E27FC236}">
                <a16:creationId xmlns:a16="http://schemas.microsoft.com/office/drawing/2014/main" id="{E0201E14-7036-50BF-C08D-432F564F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4" y="4090050"/>
            <a:ext cx="4237859" cy="2201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A5D81AAD-E356-BC47-344A-9311B760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26" y="1482217"/>
            <a:ext cx="4237859" cy="2230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018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773128" y="61687"/>
            <a:ext cx="1064574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continuous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(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static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dimensioning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53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45F608-5D51-6F39-EA3F-DD59A101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14876"/>
            <a:ext cx="7680561" cy="4099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95DF0E-BF7F-2B3C-9AB6-BB65F2A4ACC9}"/>
              </a:ext>
            </a:extLst>
          </p:cNvPr>
          <p:cNvGrpSpPr/>
          <p:nvPr/>
        </p:nvGrpSpPr>
        <p:grpSpPr>
          <a:xfrm>
            <a:off x="9104605" y="2837909"/>
            <a:ext cx="2727690" cy="1853693"/>
            <a:chOff x="0" y="193910"/>
            <a:chExt cx="3519598" cy="84240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ADDBF60-39FF-CAB7-EB2D-611F59031276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684C7E-5CAA-B21F-B687-893F07B53C82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Chosen</a:t>
              </a:r>
              <a:endParaRPr lang="it-IT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Motor		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Reducer</a:t>
              </a:r>
              <a:r>
                <a:rPr lang="it-IT" dirty="0"/>
                <a:t>	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106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54</a:t>
            </a:fld>
            <a:endParaRPr lang="it-IT" noProof="0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C2B870DE-DCC3-9182-D391-02F3CD1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4" y="2790825"/>
            <a:ext cx="5142209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6">
            <a:extLst>
              <a:ext uri="{FF2B5EF4-FFF2-40B4-BE49-F238E27FC236}">
                <a16:creationId xmlns:a16="http://schemas.microsoft.com/office/drawing/2014/main" id="{8A60F275-F415-C96F-CB7C-751EE106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15" y="2790825"/>
            <a:ext cx="5089513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687051"/>
              </p:ext>
            </p:extLst>
          </p:nvPr>
        </p:nvGraphicFramePr>
        <p:xfrm>
          <a:off x="4571213" y="1548259"/>
          <a:ext cx="3049573" cy="869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5333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37887"/>
              </p:ext>
            </p:extLst>
          </p:nvPr>
        </p:nvGraphicFramePr>
        <p:xfrm>
          <a:off x="1104900" y="2653078"/>
          <a:ext cx="3049573" cy="152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2774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𝑩𝒂𝒍𝒍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𝒔𝒄𝒓𝒆𝒘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𝒂𝒏𝒅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𝒓𝒆𝒕𝒖𝒓𝒏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𝒄𝒐𝒏𝒕𝒊𝒏𝒖𝒐𝒖𝒔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05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29.5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1667" r="-2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1667" r="-1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0362" t="-1667" r="-1449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203333" r="-2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203333" r="-1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Ovale 14">
            <a:extLst>
              <a:ext uri="{FF2B5EF4-FFF2-40B4-BE49-F238E27FC236}">
                <a16:creationId xmlns:a16="http://schemas.microsoft.com/office/drawing/2014/main" id="{4383E803-7986-B4A2-BB3B-9014A954F9BC}"/>
              </a:ext>
            </a:extLst>
          </p:cNvPr>
          <p:cNvSpPr/>
          <p:nvPr/>
        </p:nvSpPr>
        <p:spPr>
          <a:xfrm>
            <a:off x="6527799" y="2216198"/>
            <a:ext cx="1577975" cy="2425603"/>
          </a:xfrm>
          <a:prstGeom prst="ellipse">
            <a:avLst/>
          </a:prstGeom>
          <a:noFill/>
          <a:ln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053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d angolo ripiegato 15">
            <a:extLst>
              <a:ext uri="{FF2B5EF4-FFF2-40B4-BE49-F238E27FC236}">
                <a16:creationId xmlns:a16="http://schemas.microsoft.com/office/drawing/2014/main" id="{767799C9-390B-9C13-7A0C-27BB762EC350}"/>
              </a:ext>
            </a:extLst>
          </p:cNvPr>
          <p:cNvSpPr/>
          <p:nvPr/>
        </p:nvSpPr>
        <p:spPr>
          <a:xfrm>
            <a:off x="7534274" y="1488633"/>
            <a:ext cx="3638551" cy="523284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7D75391-12D1-C671-70E7-7508D36B05C2}"/>
              </a:ext>
            </a:extLst>
          </p:cNvPr>
          <p:cNvSpPr/>
          <p:nvPr/>
        </p:nvSpPr>
        <p:spPr>
          <a:xfrm>
            <a:off x="6658268" y="4844874"/>
            <a:ext cx="1188910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Possible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improvements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56</a:t>
            </a:fld>
            <a:endParaRPr lang="it-IT" noProof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45FADC4-4F7E-1294-9B89-52D9AEF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7" y="1812485"/>
            <a:ext cx="6645502" cy="1906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8A6AE7-770D-C7BE-E233-CA6E1364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0314" y="1930810"/>
            <a:ext cx="2652935" cy="3983363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C914D25-53A6-CCAA-E8AC-BAD59AF0ADD4}"/>
              </a:ext>
            </a:extLst>
          </p:cNvPr>
          <p:cNvSpPr/>
          <p:nvPr/>
        </p:nvSpPr>
        <p:spPr>
          <a:xfrm>
            <a:off x="4830184" y="4496696"/>
            <a:ext cx="2114514" cy="1417477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it-IT" dirty="0"/>
          </a:p>
          <a:p>
            <a:pPr algn="ctr"/>
            <a:r>
              <a:rPr lang="it-IT" dirty="0"/>
              <a:t>Inverse</a:t>
            </a:r>
          </a:p>
          <a:p>
            <a:pPr algn="ctr"/>
            <a:r>
              <a:rPr lang="it-IT" dirty="0" err="1"/>
              <a:t>kinematics</a:t>
            </a:r>
            <a:endParaRPr lang="it-IT" dirty="0"/>
          </a:p>
        </p:txBody>
      </p:sp>
      <p:sp>
        <p:nvSpPr>
          <p:cNvPr id="19" name="Freccia a destra 4">
            <a:extLst>
              <a:ext uri="{FF2B5EF4-FFF2-40B4-BE49-F238E27FC236}">
                <a16:creationId xmlns:a16="http://schemas.microsoft.com/office/drawing/2014/main" id="{519B25A2-4770-9C0B-7D4A-AE3F030BEAD2}"/>
              </a:ext>
            </a:extLst>
          </p:cNvPr>
          <p:cNvSpPr txBox="1"/>
          <p:nvPr/>
        </p:nvSpPr>
        <p:spPr>
          <a:xfrm>
            <a:off x="6658268" y="4923493"/>
            <a:ext cx="832238" cy="235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1000" kern="1200"/>
          </a:p>
        </p:txBody>
      </p:sp>
    </p:spTree>
    <p:extLst>
      <p:ext uri="{BB962C8B-B14F-4D97-AF65-F5344CB8AC3E}">
        <p14:creationId xmlns:p14="http://schemas.microsoft.com/office/powerpoint/2010/main" val="3496852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 </a:t>
            </a:r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CD9646A7-FC0F-B7D6-93AC-1439DB4677A8}"/>
              </a:ext>
            </a:extLst>
          </p:cNvPr>
          <p:cNvSpPr txBox="1">
            <a:spLocks/>
          </p:cNvSpPr>
          <p:nvPr/>
        </p:nvSpPr>
        <p:spPr>
          <a:xfrm>
            <a:off x="1104900" y="4101292"/>
            <a:ext cx="5734050" cy="114526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Crippa 	Davide 		509769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Moroni 	Gianluca 	503424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Mongini 	Paolo 		507997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09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1°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78B89A-D24C-CAE9-4565-33D11E2D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1427"/>
          <a:stretch/>
        </p:blipFill>
        <p:spPr>
          <a:xfrm>
            <a:off x="3828572" y="1660878"/>
            <a:ext cx="7974555" cy="3857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067BF1B-D497-3BFE-535D-03466CC9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6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2°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8BBCFD-0E30-BF0B-8509-C729FC5EA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" b="1165"/>
          <a:stretch/>
        </p:blipFill>
        <p:spPr>
          <a:xfrm>
            <a:off x="3873173" y="1666185"/>
            <a:ext cx="7909858" cy="384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00D7A3-DF26-4049-B7BD-46E7DD0C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8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3°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AAADB0-6B64-E63C-9FFA-A11649A2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b="1400"/>
          <a:stretch/>
        </p:blipFill>
        <p:spPr>
          <a:xfrm>
            <a:off x="3884388" y="1680598"/>
            <a:ext cx="7888593" cy="38178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E4505E-C9EF-CBC8-9579-46C5078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4°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9</a:t>
            </a:fld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D38B23-3B6B-EE10-FA58-C747B78D6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 b="1349"/>
          <a:stretch/>
        </p:blipFill>
        <p:spPr>
          <a:xfrm>
            <a:off x="3908770" y="1701534"/>
            <a:ext cx="7793875" cy="377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B024BDD-B718-7AEC-DD26-BB56A512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84404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zione accadem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01A8C181467B40A1614A60E77A1EF0" ma:contentTypeVersion="4" ma:contentTypeDescription="Creare un nuovo documento." ma:contentTypeScope="" ma:versionID="a7e4402204805c9e2c6112512ca8c0ec">
  <xsd:schema xmlns:xsd="http://www.w3.org/2001/XMLSchema" xmlns:xs="http://www.w3.org/2001/XMLSchema" xmlns:p="http://schemas.microsoft.com/office/2006/metadata/properties" xmlns:ns3="f5a89a5c-ccda-4630-bde7-3d632c97bcc3" targetNamespace="http://schemas.microsoft.com/office/2006/metadata/properties" ma:root="true" ma:fieldsID="5b41b4052321931aca76f89681255a93" ns3:_="">
    <xsd:import namespace="f5a89a5c-ccda-4630-bde7-3d632c97b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89a5c-ccda-4630-bde7-3d632c97b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4C2197-AAFB-4115-B7CA-66F598013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A629D7-CA72-49C5-AB79-8A7DC205EFEE}">
  <ds:schemaRefs>
    <ds:schemaRef ds:uri="f5a89a5c-ccda-4630-bde7-3d632c97b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f5a89a5c-ccda-4630-bde7-3d632c97bc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5183</TotalTime>
  <Words>1798</Words>
  <Application>Microsoft Office PowerPoint</Application>
  <PresentationFormat>Widescreen</PresentationFormat>
  <Paragraphs>500</Paragraphs>
  <Slides>57</Slides>
  <Notes>55</Notes>
  <HiddenSlides>19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5" baseType="lpstr">
      <vt:lpstr>Arial</vt:lpstr>
      <vt:lpstr>Book Antiqua</vt:lpstr>
      <vt:lpstr>Calibri</vt:lpstr>
      <vt:lpstr>Cambria Math</vt:lpstr>
      <vt:lpstr>Euphemia</vt:lpstr>
      <vt:lpstr>Plantagenet Cherokee</vt:lpstr>
      <vt:lpstr>Wingdings</vt:lpstr>
      <vt:lpstr>Documentazione accademica 16x9</vt:lpstr>
      <vt:lpstr>Altitude control of Cessna Citation 500 aircraft</vt:lpstr>
      <vt:lpstr>Introduction</vt:lpstr>
      <vt:lpstr>Introduction</vt:lpstr>
      <vt:lpstr>Introduction</vt:lpstr>
      <vt:lpstr>LQ Controller</vt:lpstr>
      <vt:lpstr>LQ Controller: 1° attempt</vt:lpstr>
      <vt:lpstr>LQ Controller: 2° attempt</vt:lpstr>
      <vt:lpstr>LQ Controller: 3° attempt</vt:lpstr>
      <vt:lpstr>LQ Controller: 4° attempt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MPC Controller</vt:lpstr>
      <vt:lpstr>MPC Controller</vt:lpstr>
      <vt:lpstr>MPC Controller</vt:lpstr>
      <vt:lpstr>MPC Controller</vt:lpstr>
      <vt:lpstr>MPC Controller</vt:lpstr>
      <vt:lpstr>MPC without info on control constraints</vt:lpstr>
      <vt:lpstr>MPC without info on control constraints</vt:lpstr>
      <vt:lpstr>MPC with info on control constraints</vt:lpstr>
      <vt:lpstr>MPC with info on control constraints</vt:lpstr>
      <vt:lpstr>MPC with constraints</vt:lpstr>
      <vt:lpstr>MPC with constraints on pitch angle state : x2</vt:lpstr>
      <vt:lpstr>MPC with constraints on pitch angle state : x2</vt:lpstr>
      <vt:lpstr>MPC with constraints on pitch angle state : x2</vt:lpstr>
      <vt:lpstr>MPC with constraints on pitch angle state : x2</vt:lpstr>
      <vt:lpstr>MPC with overshot constraint on altitude state : x4</vt:lpstr>
      <vt:lpstr>MPC with overshot constraint on altitude state : x4</vt:lpstr>
      <vt:lpstr>MPC with overshot constraint on altitude state : x4</vt:lpstr>
      <vt:lpstr>MPC with slew rate costraint on input   </vt:lpstr>
      <vt:lpstr>MPC with slew rate costrain on input</vt:lpstr>
      <vt:lpstr>MPC with slew rate costrain on input</vt:lpstr>
      <vt:lpstr>Presentazione standard di PowerPoint</vt:lpstr>
      <vt:lpstr>   </vt:lpstr>
      <vt:lpstr>Kalman filter: state comparison with noyse on state and output</vt:lpstr>
      <vt:lpstr>MPC with Control Constraints</vt:lpstr>
      <vt:lpstr>Displacement diagrams </vt:lpstr>
      <vt:lpstr>Motion Curve 01:   Feeding Group</vt:lpstr>
      <vt:lpstr>Motion Curve 02:   Pressing Group</vt:lpstr>
      <vt:lpstr>Motion Curve 03:   Cutting Group</vt:lpstr>
      <vt:lpstr>Cutting group</vt:lpstr>
      <vt:lpstr>Crank slider continuous</vt:lpstr>
      <vt:lpstr>Kinematics and dynamics     Crank slider continuous</vt:lpstr>
      <vt:lpstr>Crank slider go and return</vt:lpstr>
      <vt:lpstr>Kinematics and dynamics      Crank slider go and return</vt:lpstr>
      <vt:lpstr>Ball screw</vt:lpstr>
      <vt:lpstr>Kinematics and dynamics       Ball screw</vt:lpstr>
      <vt:lpstr>Motor-reducer sizing: ball screw (alpha and beta procedure)</vt:lpstr>
      <vt:lpstr>Motor-reducer sizing: crank slider go and return (alpha and beta procedure)</vt:lpstr>
      <vt:lpstr>Motor-reducer sizing: Crank slider continuous (static dimensioning)</vt:lpstr>
      <vt:lpstr>Performance analysis</vt:lpstr>
      <vt:lpstr>Performance analysis</vt:lpstr>
      <vt:lpstr>Possible improvements</vt:lpstr>
      <vt:lpstr>Thank you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e validazione del modello dinamico di un doppio pendolo inverso</dc:title>
  <dc:creator>paolo mongini</dc:creator>
  <cp:lastModifiedBy>davide99 crippa</cp:lastModifiedBy>
  <cp:revision>92</cp:revision>
  <dcterms:created xsi:type="dcterms:W3CDTF">2021-09-16T09:04:55Z</dcterms:created>
  <dcterms:modified xsi:type="dcterms:W3CDTF">2022-07-10T14:00:50Z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0x0101006501A8C181467B40A1614A60E77A1EF0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